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8"/>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82" r:id="rId20"/>
    <p:sldId id="283" r:id="rId21"/>
    <p:sldId id="290" r:id="rId22"/>
    <p:sldId id="357" r:id="rId23"/>
    <p:sldId id="284" r:id="rId24"/>
    <p:sldId id="285" r:id="rId25"/>
    <p:sldId id="286" r:id="rId26"/>
    <p:sldId id="289" r:id="rId27"/>
    <p:sldId id="275" r:id="rId28"/>
    <p:sldId id="276" r:id="rId29"/>
    <p:sldId id="277" r:id="rId30"/>
    <p:sldId id="278" r:id="rId31"/>
    <p:sldId id="279" r:id="rId32"/>
    <p:sldId id="280" r:id="rId33"/>
    <p:sldId id="281" r:id="rId34"/>
    <p:sldId id="257" r:id="rId35"/>
    <p:sldId id="287" r:id="rId36"/>
    <p:sldId id="288"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58" r:id="rId79"/>
    <p:sldId id="360" r:id="rId80"/>
    <p:sldId id="359" r:id="rId81"/>
    <p:sldId id="332" r:id="rId82"/>
    <p:sldId id="333" r:id="rId83"/>
    <p:sldId id="334" r:id="rId84"/>
    <p:sldId id="335" r:id="rId85"/>
    <p:sldId id="361" r:id="rId86"/>
    <p:sldId id="336" r:id="rId87"/>
    <p:sldId id="337" r:id="rId88"/>
    <p:sldId id="338" r:id="rId89"/>
    <p:sldId id="339" r:id="rId90"/>
    <p:sldId id="341" r:id="rId91"/>
    <p:sldId id="342" r:id="rId92"/>
    <p:sldId id="343" r:id="rId93"/>
    <p:sldId id="340"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C6B977-A128-4110-AC3B-BDEFDA5B4554}" type="datetimeFigureOut">
              <a:rPr lang="en-US" smtClean="0"/>
              <a:t>9/6/2023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D70D15-2A6A-40D0-A6FE-45318F777A04}" type="slidenum">
              <a:rPr lang="en-US" smtClean="0"/>
              <a:t>‹#›</a:t>
            </a:fld>
            <a:endParaRPr lang="en-US"/>
          </a:p>
        </p:txBody>
      </p:sp>
    </p:spTree>
    <p:extLst>
      <p:ext uri="{BB962C8B-B14F-4D97-AF65-F5344CB8AC3E}">
        <p14:creationId xmlns:p14="http://schemas.microsoft.com/office/powerpoint/2010/main" val="329994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9221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10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9" name="Google Shape;909;p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5982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p1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3" name="Google Shape;1173;p1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1702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p1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6" name="Google Shape;1186;p1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8420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p1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2" name="Google Shape;1192;p1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2013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2"/>
        <p:cNvGrpSpPr/>
        <p:nvPr/>
      </p:nvGrpSpPr>
      <p:grpSpPr>
        <a:xfrm>
          <a:off x="0" y="0"/>
          <a:ext cx="0" cy="0"/>
          <a:chOff x="0" y="0"/>
          <a:chExt cx="0" cy="0"/>
        </a:xfrm>
      </p:grpSpPr>
      <p:sp>
        <p:nvSpPr>
          <p:cNvPr id="1203" name="Google Shape;1203;p1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4" name="Google Shape;1204;p1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8919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p1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0" name="Google Shape;1210;p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8804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g5ac9eef45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6" name="Google Shape;1216;g5ac9eef457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7" name="Google Shape;1217;g5ac9eef457_0_7: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ahoma"/>
              <a:buNone/>
            </a:pPr>
            <a:fld id="{00000000-1234-1234-1234-123412341234}" type="slidenum">
              <a:rPr lang="en-US"/>
              <a:t>27</a:t>
            </a:fld>
            <a:endParaRPr sz="1400">
              <a:latin typeface="Arial"/>
              <a:ea typeface="Arial"/>
              <a:cs typeface="Arial"/>
              <a:sym typeface="Arial"/>
            </a:endParaRPr>
          </a:p>
        </p:txBody>
      </p:sp>
    </p:spTree>
    <p:extLst>
      <p:ext uri="{BB962C8B-B14F-4D97-AF65-F5344CB8AC3E}">
        <p14:creationId xmlns:p14="http://schemas.microsoft.com/office/powerpoint/2010/main" val="2238848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Google Shape;1222;g5ac9eef45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3" name="Google Shape;1223;g5ac9eef45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4" name="Google Shape;1224;g5ac9eef457_0_23: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ahoma"/>
              <a:buNone/>
            </a:pPr>
            <a:fld id="{00000000-1234-1234-1234-123412341234}" type="slidenum">
              <a:rPr lang="en-US"/>
              <a:t>28</a:t>
            </a:fld>
            <a:endParaRPr sz="1400">
              <a:latin typeface="Arial"/>
              <a:ea typeface="Arial"/>
              <a:cs typeface="Arial"/>
              <a:sym typeface="Arial"/>
            </a:endParaRPr>
          </a:p>
        </p:txBody>
      </p:sp>
    </p:spTree>
    <p:extLst>
      <p:ext uri="{BB962C8B-B14F-4D97-AF65-F5344CB8AC3E}">
        <p14:creationId xmlns:p14="http://schemas.microsoft.com/office/powerpoint/2010/main" val="3139043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g5ac9eef457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5ac9eef457_0_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1" name="Google Shape;1231;g5ac9eef457_0_29: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ahoma"/>
              <a:buNone/>
            </a:pPr>
            <a:fld id="{00000000-1234-1234-1234-123412341234}" type="slidenum">
              <a:rPr lang="en-US"/>
              <a:t>29</a:t>
            </a:fld>
            <a:endParaRPr sz="1400">
              <a:latin typeface="Arial"/>
              <a:ea typeface="Arial"/>
              <a:cs typeface="Arial"/>
              <a:sym typeface="Arial"/>
            </a:endParaRPr>
          </a:p>
        </p:txBody>
      </p:sp>
    </p:spTree>
    <p:extLst>
      <p:ext uri="{BB962C8B-B14F-4D97-AF65-F5344CB8AC3E}">
        <p14:creationId xmlns:p14="http://schemas.microsoft.com/office/powerpoint/2010/main" val="1683751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g5ac9eef457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7" name="Google Shape;1237;g5ac9eef457_0_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8" name="Google Shape;1238;g5ac9eef457_0_37: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ahoma"/>
              <a:buNone/>
            </a:pPr>
            <a:fld id="{00000000-1234-1234-1234-123412341234}" type="slidenum">
              <a:rPr lang="en-US"/>
              <a:t>30</a:t>
            </a:fld>
            <a:endParaRPr sz="1400">
              <a:latin typeface="Arial"/>
              <a:ea typeface="Arial"/>
              <a:cs typeface="Arial"/>
              <a:sym typeface="Arial"/>
            </a:endParaRPr>
          </a:p>
        </p:txBody>
      </p:sp>
    </p:spTree>
    <p:extLst>
      <p:ext uri="{BB962C8B-B14F-4D97-AF65-F5344CB8AC3E}">
        <p14:creationId xmlns:p14="http://schemas.microsoft.com/office/powerpoint/2010/main" val="2229204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p8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8" name="Google Shape;828;p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2732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3"/>
        <p:cNvGrpSpPr/>
        <p:nvPr/>
      </p:nvGrpSpPr>
      <p:grpSpPr>
        <a:xfrm>
          <a:off x="0" y="0"/>
          <a:ext cx="0" cy="0"/>
          <a:chOff x="0" y="0"/>
          <a:chExt cx="0" cy="0"/>
        </a:xfrm>
      </p:grpSpPr>
      <p:sp>
        <p:nvSpPr>
          <p:cNvPr id="1344" name="Google Shape;1344;p1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5" name="Google Shape;1345;p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0701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19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9CCF0169-4BD9-47EF-9168-49C49378D0D2}" type="slidenum">
              <a:rPr lang="en-US" altLang="en-US" smtClean="0"/>
              <a:pPr/>
              <a:t>101</a:t>
            </a:fld>
            <a:endParaRPr lang="en-US" altLang="en-US" smtClean="0"/>
          </a:p>
        </p:txBody>
      </p:sp>
    </p:spTree>
    <p:extLst>
      <p:ext uri="{BB962C8B-B14F-4D97-AF65-F5344CB8AC3E}">
        <p14:creationId xmlns:p14="http://schemas.microsoft.com/office/powerpoint/2010/main" val="2089320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9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4" name="Google Shape;834;p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4203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p9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0" name="Google Shape;840;p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4643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85" name="Google Shape;885;p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8147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1" name="Google Shape;891;p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0632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p10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5" name="Google Shape;915;p1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5596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p10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7" name="Google Shape;897;p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3646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10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3" name="Google Shape;903;p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7291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ACCC4A-9823-4F3B-8005-B9C96D4D7AA8}"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17247-5DD9-4411-AA09-B47B7EA0AC88}" type="slidenum">
              <a:rPr lang="en-US" smtClean="0"/>
              <a:t>‹#›</a:t>
            </a:fld>
            <a:endParaRPr lang="en-US"/>
          </a:p>
        </p:txBody>
      </p:sp>
    </p:spTree>
    <p:extLst>
      <p:ext uri="{BB962C8B-B14F-4D97-AF65-F5344CB8AC3E}">
        <p14:creationId xmlns:p14="http://schemas.microsoft.com/office/powerpoint/2010/main" val="2377990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ACCC4A-9823-4F3B-8005-B9C96D4D7AA8}"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17247-5DD9-4411-AA09-B47B7EA0AC88}" type="slidenum">
              <a:rPr lang="en-US" smtClean="0"/>
              <a:t>‹#›</a:t>
            </a:fld>
            <a:endParaRPr lang="en-US"/>
          </a:p>
        </p:txBody>
      </p:sp>
    </p:spTree>
    <p:extLst>
      <p:ext uri="{BB962C8B-B14F-4D97-AF65-F5344CB8AC3E}">
        <p14:creationId xmlns:p14="http://schemas.microsoft.com/office/powerpoint/2010/main" val="2653297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ACCC4A-9823-4F3B-8005-B9C96D4D7AA8}"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17247-5DD9-4411-AA09-B47B7EA0AC88}" type="slidenum">
              <a:rPr lang="en-US" smtClean="0"/>
              <a:t>‹#›</a:t>
            </a:fld>
            <a:endParaRPr lang="en-US"/>
          </a:p>
        </p:txBody>
      </p:sp>
    </p:spTree>
    <p:extLst>
      <p:ext uri="{BB962C8B-B14F-4D97-AF65-F5344CB8AC3E}">
        <p14:creationId xmlns:p14="http://schemas.microsoft.com/office/powerpoint/2010/main" val="2297980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1"/>
        <p:cNvGrpSpPr/>
        <p:nvPr/>
      </p:nvGrpSpPr>
      <p:grpSpPr>
        <a:xfrm>
          <a:off x="0" y="0"/>
          <a:ext cx="0" cy="0"/>
          <a:chOff x="0" y="0"/>
          <a:chExt cx="0" cy="0"/>
        </a:xfrm>
      </p:grpSpPr>
      <p:grpSp>
        <p:nvGrpSpPr>
          <p:cNvPr id="42" name="Shape 42"/>
          <p:cNvGrpSpPr/>
          <p:nvPr/>
        </p:nvGrpSpPr>
        <p:grpSpPr>
          <a:xfrm>
            <a:off x="0" y="508003"/>
            <a:ext cx="1383800" cy="1355049"/>
            <a:chOff x="0" y="381001"/>
            <a:chExt cx="1037850" cy="1016287"/>
          </a:xfrm>
        </p:grpSpPr>
        <p:sp>
          <p:nvSpPr>
            <p:cNvPr id="43" name="Shape 43"/>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44" name="Shape 4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grpSp>
      <p:sp>
        <p:nvSpPr>
          <p:cNvPr id="45" name="Shape 45"/>
          <p:cNvSpPr txBox="1">
            <a:spLocks noGrp="1"/>
          </p:cNvSpPr>
          <p:nvPr>
            <p:ph type="title"/>
          </p:nvPr>
        </p:nvSpPr>
        <p:spPr>
          <a:xfrm>
            <a:off x="1730000" y="525000"/>
            <a:ext cx="9385200" cy="12188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Shape 46"/>
          <p:cNvSpPr txBox="1">
            <a:spLocks noGrp="1"/>
          </p:cNvSpPr>
          <p:nvPr>
            <p:ph type="body" idx="1"/>
          </p:nvPr>
        </p:nvSpPr>
        <p:spPr>
          <a:xfrm>
            <a:off x="1730000" y="2090067"/>
            <a:ext cx="9385200" cy="388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Shape 4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10720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ACCC4A-9823-4F3B-8005-B9C96D4D7AA8}"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17247-5DD9-4411-AA09-B47B7EA0AC88}" type="slidenum">
              <a:rPr lang="en-US" smtClean="0"/>
              <a:t>‹#›</a:t>
            </a:fld>
            <a:endParaRPr lang="en-US"/>
          </a:p>
        </p:txBody>
      </p:sp>
    </p:spTree>
    <p:extLst>
      <p:ext uri="{BB962C8B-B14F-4D97-AF65-F5344CB8AC3E}">
        <p14:creationId xmlns:p14="http://schemas.microsoft.com/office/powerpoint/2010/main" val="2956012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ACCC4A-9823-4F3B-8005-B9C96D4D7AA8}"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17247-5DD9-4411-AA09-B47B7EA0AC88}" type="slidenum">
              <a:rPr lang="en-US" smtClean="0"/>
              <a:t>‹#›</a:t>
            </a:fld>
            <a:endParaRPr lang="en-US"/>
          </a:p>
        </p:txBody>
      </p:sp>
    </p:spTree>
    <p:extLst>
      <p:ext uri="{BB962C8B-B14F-4D97-AF65-F5344CB8AC3E}">
        <p14:creationId xmlns:p14="http://schemas.microsoft.com/office/powerpoint/2010/main" val="3010576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ACCC4A-9823-4F3B-8005-B9C96D4D7AA8}"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17247-5DD9-4411-AA09-B47B7EA0AC88}" type="slidenum">
              <a:rPr lang="en-US" smtClean="0"/>
              <a:t>‹#›</a:t>
            </a:fld>
            <a:endParaRPr lang="en-US"/>
          </a:p>
        </p:txBody>
      </p:sp>
    </p:spTree>
    <p:extLst>
      <p:ext uri="{BB962C8B-B14F-4D97-AF65-F5344CB8AC3E}">
        <p14:creationId xmlns:p14="http://schemas.microsoft.com/office/powerpoint/2010/main" val="78123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ACCC4A-9823-4F3B-8005-B9C96D4D7AA8}" type="datetimeFigureOut">
              <a:rPr lang="en-US" smtClean="0"/>
              <a:t>9/6/2023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A17247-5DD9-4411-AA09-B47B7EA0AC88}" type="slidenum">
              <a:rPr lang="en-US" smtClean="0"/>
              <a:t>‹#›</a:t>
            </a:fld>
            <a:endParaRPr lang="en-US"/>
          </a:p>
        </p:txBody>
      </p:sp>
    </p:spTree>
    <p:extLst>
      <p:ext uri="{BB962C8B-B14F-4D97-AF65-F5344CB8AC3E}">
        <p14:creationId xmlns:p14="http://schemas.microsoft.com/office/powerpoint/2010/main" val="2872919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ACCC4A-9823-4F3B-8005-B9C96D4D7AA8}" type="datetimeFigureOut">
              <a:rPr lang="en-US" smtClean="0"/>
              <a:t>9/6/2023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A17247-5DD9-4411-AA09-B47B7EA0AC88}" type="slidenum">
              <a:rPr lang="en-US" smtClean="0"/>
              <a:t>‹#›</a:t>
            </a:fld>
            <a:endParaRPr lang="en-US"/>
          </a:p>
        </p:txBody>
      </p:sp>
    </p:spTree>
    <p:extLst>
      <p:ext uri="{BB962C8B-B14F-4D97-AF65-F5344CB8AC3E}">
        <p14:creationId xmlns:p14="http://schemas.microsoft.com/office/powerpoint/2010/main" val="1985847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ACCC4A-9823-4F3B-8005-B9C96D4D7AA8}" type="datetimeFigureOut">
              <a:rPr lang="en-US" smtClean="0"/>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A17247-5DD9-4411-AA09-B47B7EA0AC88}" type="slidenum">
              <a:rPr lang="en-US" smtClean="0"/>
              <a:t>‹#›</a:t>
            </a:fld>
            <a:endParaRPr lang="en-US"/>
          </a:p>
        </p:txBody>
      </p:sp>
    </p:spTree>
    <p:extLst>
      <p:ext uri="{BB962C8B-B14F-4D97-AF65-F5344CB8AC3E}">
        <p14:creationId xmlns:p14="http://schemas.microsoft.com/office/powerpoint/2010/main" val="1412811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ACCC4A-9823-4F3B-8005-B9C96D4D7AA8}"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17247-5DD9-4411-AA09-B47B7EA0AC88}" type="slidenum">
              <a:rPr lang="en-US" smtClean="0"/>
              <a:t>‹#›</a:t>
            </a:fld>
            <a:endParaRPr lang="en-US"/>
          </a:p>
        </p:txBody>
      </p:sp>
    </p:spTree>
    <p:extLst>
      <p:ext uri="{BB962C8B-B14F-4D97-AF65-F5344CB8AC3E}">
        <p14:creationId xmlns:p14="http://schemas.microsoft.com/office/powerpoint/2010/main" val="1257504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ACCC4A-9823-4F3B-8005-B9C96D4D7AA8}"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17247-5DD9-4411-AA09-B47B7EA0AC88}" type="slidenum">
              <a:rPr lang="en-US" smtClean="0"/>
              <a:t>‹#›</a:t>
            </a:fld>
            <a:endParaRPr lang="en-US"/>
          </a:p>
        </p:txBody>
      </p:sp>
    </p:spTree>
    <p:extLst>
      <p:ext uri="{BB962C8B-B14F-4D97-AF65-F5344CB8AC3E}">
        <p14:creationId xmlns:p14="http://schemas.microsoft.com/office/powerpoint/2010/main" val="304641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ACCC4A-9823-4F3B-8005-B9C96D4D7AA8}" type="datetimeFigureOut">
              <a:rPr lang="en-US" smtClean="0"/>
              <a:t>9/6/2023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A17247-5DD9-4411-AA09-B47B7EA0AC88}" type="slidenum">
              <a:rPr lang="en-US" smtClean="0"/>
              <a:t>‹#›</a:t>
            </a:fld>
            <a:endParaRPr lang="en-US"/>
          </a:p>
        </p:txBody>
      </p:sp>
    </p:spTree>
    <p:extLst>
      <p:ext uri="{BB962C8B-B14F-4D97-AF65-F5344CB8AC3E}">
        <p14:creationId xmlns:p14="http://schemas.microsoft.com/office/powerpoint/2010/main" val="3078403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007/s00167-020-06005-5" TargetMode="External"/><Relationship Id="rId2" Type="http://schemas.openxmlformats.org/officeDocument/2006/relationships/hyperlink" Target="https://www.ncbi.nlm.nih.gov/pmc/articles/PMC7511272/"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186/s12891-023-06768-1" TargetMode="External"/><Relationship Id="rId2" Type="http://schemas.openxmlformats.org/officeDocument/2006/relationships/hyperlink" Target="https://www.ncbi.nlm.nih.gov/pmc/articles/PMC1040550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007/s00167-020-06005-5" TargetMode="External"/><Relationship Id="rId2" Type="http://schemas.openxmlformats.org/officeDocument/2006/relationships/hyperlink" Target="https://www.ncbi.nlm.nih.gov/pmc/articles/PMC7511272/" TargetMode="Externa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hyperlink" Target="https://www.ncbi.nlm.nih.gov/pmc/articles/PMC6790148/" TargetMode="External"/><Relationship Id="rId2" Type="http://schemas.openxmlformats.org/officeDocument/2006/relationships/hyperlink" Target="https://pubmed.ncbi.nlm.nih.gov/?term=Navacchia%20A%5bAuthor%5d"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www.nature.com/srep"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hyperlink" Target="https://www.nature.com/srep"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hyperlink" Target="https://www.ncbi.nlm.nih.gov/pmc/articles/PMC5521096/"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s://www.ncbi.nlm.nih.gov/pmc/articles/PMC5521096/"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s://www.ncbi.nlm.nih.gov/pmc/articles/PMC5521096/"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s://www.ncbi.nlm.nih.gov/pubmed/29909357" TargetMode="External"/><Relationship Id="rId2" Type="http://schemas.openxmlformats.org/officeDocument/2006/relationships/hyperlink" Target="https://www.ncbi.nlm.nih.gov/pubmed/?term=Tsang%20SMH%5bAuthor%5d&amp;cauthor=true&amp;cauthor_uid=29909357"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Ohio State Chiropractic Association Break Out Session</a:t>
            </a:r>
            <a:br>
              <a:rPr lang="en-US" dirty="0" smtClean="0"/>
            </a:br>
            <a:r>
              <a:rPr lang="en-US" dirty="0" smtClean="0"/>
              <a:t>Lower Extremity</a:t>
            </a:r>
            <a:endParaRPr lang="en-US" dirty="0"/>
          </a:p>
        </p:txBody>
      </p:sp>
      <p:sp>
        <p:nvSpPr>
          <p:cNvPr id="3" name="Subtitle 2"/>
          <p:cNvSpPr>
            <a:spLocks noGrp="1"/>
          </p:cNvSpPr>
          <p:nvPr>
            <p:ph type="subTitle" idx="1"/>
          </p:nvPr>
        </p:nvSpPr>
        <p:spPr/>
        <p:txBody>
          <a:bodyPr/>
          <a:lstStyle/>
          <a:p>
            <a:r>
              <a:rPr lang="en-US" dirty="0" smtClean="0"/>
              <a:t>Brendan M Murray DC, DACBSP</a:t>
            </a:r>
            <a:endParaRPr lang="en-US" dirty="0"/>
          </a:p>
        </p:txBody>
      </p:sp>
    </p:spTree>
    <p:extLst>
      <p:ext uri="{BB962C8B-B14F-4D97-AF65-F5344CB8AC3E}">
        <p14:creationId xmlns:p14="http://schemas.microsoft.com/office/powerpoint/2010/main" val="3001027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Diagnosis of FAI</a:t>
            </a:r>
            <a:endParaRPr lang="en-US" dirty="0"/>
          </a:p>
        </p:txBody>
      </p:sp>
      <p:sp>
        <p:nvSpPr>
          <p:cNvPr id="6" name="Content Placeholder 5"/>
          <p:cNvSpPr>
            <a:spLocks noGrp="1"/>
          </p:cNvSpPr>
          <p:nvPr>
            <p:ph idx="1"/>
          </p:nvPr>
        </p:nvSpPr>
        <p:spPr/>
        <p:txBody>
          <a:bodyPr>
            <a:normAutofit/>
          </a:bodyPr>
          <a:lstStyle/>
          <a:p>
            <a:r>
              <a:rPr lang="en-US" dirty="0" smtClean="0"/>
              <a:t>Adding in Range of Motion test</a:t>
            </a:r>
          </a:p>
          <a:p>
            <a:r>
              <a:rPr lang="en-US" dirty="0" smtClean="0"/>
              <a:t>Neutral hip range with internal rotation</a:t>
            </a:r>
          </a:p>
          <a:p>
            <a:r>
              <a:rPr lang="en-US" dirty="0" smtClean="0"/>
              <a:t>Hip flexion to 90 degrees with internal rotation</a:t>
            </a:r>
          </a:p>
          <a:p>
            <a:r>
              <a:rPr lang="en-US" dirty="0" smtClean="0"/>
              <a:t>Hip flexion to 90 degrees with external rotation and abduction</a:t>
            </a:r>
          </a:p>
          <a:p>
            <a:r>
              <a:rPr lang="en-US" dirty="0" smtClean="0"/>
              <a:t>Along with positive Orthopedic test increased sensitivity and specificity. </a:t>
            </a:r>
          </a:p>
          <a:p>
            <a:endParaRPr lang="en-US" dirty="0"/>
          </a:p>
          <a:p>
            <a:r>
              <a:rPr lang="en-US" sz="1700" dirty="0"/>
              <a:t>Palsson, A et al Combining results from hip impingement and range of motion tests can increase diagnostic accuracy in patients with FAI syndrome,</a:t>
            </a:r>
            <a:r>
              <a:rPr lang="en-US" sz="1700" u="sng" dirty="0">
                <a:hlinkClick r:id="rId2"/>
              </a:rPr>
              <a:t> Knee </a:t>
            </a:r>
            <a:r>
              <a:rPr lang="en-US" sz="1700" u="sng" dirty="0" err="1">
                <a:hlinkClick r:id="rId2"/>
              </a:rPr>
              <a:t>Surg</a:t>
            </a:r>
            <a:r>
              <a:rPr lang="en-US" sz="1700" u="sng" dirty="0">
                <a:hlinkClick r:id="rId2"/>
              </a:rPr>
              <a:t> Sports </a:t>
            </a:r>
            <a:r>
              <a:rPr lang="en-US" sz="1700" u="sng" dirty="0" err="1">
                <a:hlinkClick r:id="rId2"/>
              </a:rPr>
              <a:t>Traumatol</a:t>
            </a:r>
            <a:r>
              <a:rPr lang="en-US" sz="1700" u="sng" dirty="0">
                <a:hlinkClick r:id="rId2"/>
              </a:rPr>
              <a:t> </a:t>
            </a:r>
            <a:r>
              <a:rPr lang="en-US" sz="1700" u="sng" dirty="0" err="1">
                <a:hlinkClick r:id="rId2"/>
              </a:rPr>
              <a:t>Arthrosc</a:t>
            </a:r>
            <a:r>
              <a:rPr lang="en-US" sz="1700" u="sng" dirty="0">
                <a:hlinkClick r:id="rId2"/>
              </a:rPr>
              <a:t>.</a:t>
            </a:r>
            <a:r>
              <a:rPr lang="en-US" sz="1700" dirty="0"/>
              <a:t> 2020; 28(10): 3382–3392.Published online 2020 Apr 25. </a:t>
            </a:r>
            <a:r>
              <a:rPr lang="en-US" sz="1700" dirty="0" err="1"/>
              <a:t>doi</a:t>
            </a:r>
            <a:r>
              <a:rPr lang="en-US" sz="1700" dirty="0"/>
              <a:t>: </a:t>
            </a:r>
            <a:r>
              <a:rPr lang="en-US" sz="1700" u="sng" dirty="0">
                <a:hlinkClick r:id="rId3"/>
              </a:rPr>
              <a:t>10.1007/s00167-020-06005-5</a:t>
            </a:r>
            <a:endParaRPr lang="en-US" sz="1700" dirty="0"/>
          </a:p>
          <a:p>
            <a:endParaRPr lang="en-US" dirty="0"/>
          </a:p>
          <a:p>
            <a:endParaRPr lang="en-US" dirty="0" smtClean="0"/>
          </a:p>
          <a:p>
            <a:endParaRPr lang="en-US" dirty="0"/>
          </a:p>
        </p:txBody>
      </p:sp>
    </p:spTree>
    <p:extLst>
      <p:ext uri="{BB962C8B-B14F-4D97-AF65-F5344CB8AC3E}">
        <p14:creationId xmlns:p14="http://schemas.microsoft.com/office/powerpoint/2010/main" val="250960211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Cortico</a:t>
            </a:r>
            <a:r>
              <a:rPr lang="en-US" dirty="0" smtClean="0"/>
              <a:t> Motor Excitability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Neurophysiologic feature representing the excitability measured from a peripheral muscle by applying a stimulation from a cortical region. (Rothwell 1997, TMS)  </a:t>
            </a:r>
          </a:p>
          <a:p>
            <a:endParaRPr lang="en-US" dirty="0"/>
          </a:p>
          <a:p>
            <a:r>
              <a:rPr lang="en-US" dirty="0" smtClean="0"/>
              <a:t>Early strength gains from training (less than 4-6 weeks) is attributed to increased CME.(Griffin &amp; </a:t>
            </a:r>
            <a:r>
              <a:rPr lang="en-US" dirty="0" err="1" smtClean="0"/>
              <a:t>Cafarelli</a:t>
            </a:r>
            <a:r>
              <a:rPr lang="en-US" dirty="0" smtClean="0"/>
              <a:t> 2007a, </a:t>
            </a:r>
            <a:r>
              <a:rPr lang="en-US" dirty="0" err="1" smtClean="0"/>
              <a:t>Weier</a:t>
            </a:r>
            <a:r>
              <a:rPr lang="en-US" dirty="0" smtClean="0"/>
              <a:t> et al 2012)</a:t>
            </a:r>
          </a:p>
          <a:p>
            <a:endParaRPr lang="en-US" dirty="0" smtClean="0"/>
          </a:p>
          <a:p>
            <a:r>
              <a:rPr lang="en-US" dirty="0" smtClean="0"/>
              <a:t>Increased CME seen in increased muscle strength of tibialis anterior, soleus, rectus femoris (Beck et al 2007,Griffin </a:t>
            </a:r>
            <a:r>
              <a:rPr lang="en-US" dirty="0"/>
              <a:t>&amp; </a:t>
            </a:r>
            <a:r>
              <a:rPr lang="en-US" dirty="0" err="1"/>
              <a:t>Cafarelli</a:t>
            </a:r>
            <a:r>
              <a:rPr lang="en-US" dirty="0"/>
              <a:t> 2007a, </a:t>
            </a:r>
            <a:r>
              <a:rPr lang="en-US" dirty="0" err="1"/>
              <a:t>Weier</a:t>
            </a:r>
            <a:r>
              <a:rPr lang="en-US" dirty="0"/>
              <a:t> et al </a:t>
            </a:r>
            <a:r>
              <a:rPr lang="en-US" dirty="0" smtClean="0"/>
              <a:t>2012)</a:t>
            </a:r>
          </a:p>
          <a:p>
            <a:endParaRPr lang="en-US" dirty="0" smtClean="0"/>
          </a:p>
          <a:p>
            <a:r>
              <a:rPr lang="en-US" dirty="0" smtClean="0"/>
              <a:t>Increased CME activity seen in increased muscle strength in Glut Max (</a:t>
            </a:r>
            <a:r>
              <a:rPr lang="en-US" dirty="0" err="1" smtClean="0"/>
              <a:t>Yani</a:t>
            </a:r>
            <a:r>
              <a:rPr lang="en-US" dirty="0" smtClean="0"/>
              <a:t> et al 2018)</a:t>
            </a:r>
            <a:endParaRPr lang="en-US" dirty="0"/>
          </a:p>
        </p:txBody>
      </p:sp>
    </p:spTree>
    <p:extLst>
      <p:ext uri="{BB962C8B-B14F-4D97-AF65-F5344CB8AC3E}">
        <p14:creationId xmlns:p14="http://schemas.microsoft.com/office/powerpoint/2010/main" val="23274822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itle 1"/>
          <p:cNvSpPr>
            <a:spLocks noGrp="1"/>
          </p:cNvSpPr>
          <p:nvPr>
            <p:ph type="title"/>
          </p:nvPr>
        </p:nvSpPr>
        <p:spPr/>
        <p:txBody>
          <a:bodyPr/>
          <a:lstStyle/>
          <a:p>
            <a:r>
              <a:rPr lang="en-US" altLang="en-US" smtClean="0"/>
              <a:t>Hip Rehabilitation</a:t>
            </a:r>
          </a:p>
        </p:txBody>
      </p:sp>
      <p:sp>
        <p:nvSpPr>
          <p:cNvPr id="218115" name="Content Placeholder 2"/>
          <p:cNvSpPr>
            <a:spLocks noGrp="1"/>
          </p:cNvSpPr>
          <p:nvPr>
            <p:ph idx="1"/>
          </p:nvPr>
        </p:nvSpPr>
        <p:spPr/>
        <p:txBody>
          <a:bodyPr>
            <a:normAutofit/>
          </a:bodyPr>
          <a:lstStyle/>
          <a:p>
            <a:r>
              <a:rPr lang="en-US" altLang="en-US" sz="2400" dirty="0" smtClean="0"/>
              <a:t>Powers et al 2010, 2020,Jenson et al 2005,</a:t>
            </a:r>
          </a:p>
          <a:p>
            <a:r>
              <a:rPr lang="en-US" altLang="en-US" sz="2400" dirty="0" smtClean="0"/>
              <a:t>Motor skill training that emphasizes functional use of hip extensors can result in experience-dependent </a:t>
            </a:r>
            <a:r>
              <a:rPr lang="en-US" altLang="en-US" sz="2400" dirty="0" err="1" smtClean="0"/>
              <a:t>neuroplasiticity</a:t>
            </a:r>
            <a:endParaRPr lang="en-US" altLang="en-US" sz="2400" dirty="0" smtClean="0"/>
          </a:p>
          <a:p>
            <a:r>
              <a:rPr lang="en-US" altLang="en-US" sz="2400" dirty="0" smtClean="0"/>
              <a:t>Non skill training such as muscle strengthening has been reported to have no to minimal cortical motor excitability(CME)</a:t>
            </a:r>
          </a:p>
          <a:p>
            <a:r>
              <a:rPr lang="en-US" altLang="en-US" sz="2400" dirty="0" smtClean="0"/>
              <a:t>Strengthening will increase movement capacity motor skill training would be required to make use of such capacity through the facilitation of CME</a:t>
            </a:r>
          </a:p>
        </p:txBody>
      </p:sp>
    </p:spTree>
    <p:extLst>
      <p:ext uri="{BB962C8B-B14F-4D97-AF65-F5344CB8AC3E}">
        <p14:creationId xmlns:p14="http://schemas.microsoft.com/office/powerpoint/2010/main" val="102907346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le 1"/>
          <p:cNvSpPr>
            <a:spLocks noGrp="1"/>
          </p:cNvSpPr>
          <p:nvPr>
            <p:ph type="title"/>
          </p:nvPr>
        </p:nvSpPr>
        <p:spPr/>
        <p:txBody>
          <a:bodyPr/>
          <a:lstStyle/>
          <a:p>
            <a:r>
              <a:rPr lang="en-US" altLang="en-US" smtClean="0"/>
              <a:t>Hip Rehabilitation</a:t>
            </a:r>
          </a:p>
        </p:txBody>
      </p:sp>
      <p:sp>
        <p:nvSpPr>
          <p:cNvPr id="220163" name="Content Placeholder 2"/>
          <p:cNvSpPr>
            <a:spLocks noGrp="1"/>
          </p:cNvSpPr>
          <p:nvPr>
            <p:ph idx="1"/>
          </p:nvPr>
        </p:nvSpPr>
        <p:spPr/>
        <p:txBody>
          <a:bodyPr>
            <a:normAutofit/>
          </a:bodyPr>
          <a:lstStyle/>
          <a:p>
            <a:r>
              <a:rPr lang="en-US" altLang="en-US" sz="2400" dirty="0" smtClean="0"/>
              <a:t>Powers et al 2020 cont</a:t>
            </a:r>
          </a:p>
          <a:p>
            <a:endParaRPr lang="en-US" altLang="en-US" sz="2400" dirty="0" smtClean="0"/>
          </a:p>
          <a:p>
            <a:r>
              <a:rPr lang="en-US" altLang="en-US" sz="2400" dirty="0" smtClean="0"/>
              <a:t>Higher descending neural drive of Gluteus maximus(GM) was found to associated with greater functional use of the hip.</a:t>
            </a:r>
          </a:p>
          <a:p>
            <a:endParaRPr lang="en-US" altLang="en-US" sz="2400" dirty="0" smtClean="0"/>
          </a:p>
          <a:p>
            <a:r>
              <a:rPr lang="en-US" altLang="en-US" sz="2400" dirty="0" smtClean="0"/>
              <a:t>Specifically CME of GM was predictive of the average hip extensor moment and peak hip flexion during sport specific task. (one leg drop and jump)</a:t>
            </a:r>
          </a:p>
        </p:txBody>
      </p:sp>
    </p:spTree>
    <p:extLst>
      <p:ext uri="{BB962C8B-B14F-4D97-AF65-F5344CB8AC3E}">
        <p14:creationId xmlns:p14="http://schemas.microsoft.com/office/powerpoint/2010/main" val="114371903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CME</a:t>
            </a:r>
            <a:endParaRPr lang="en-US" dirty="0"/>
          </a:p>
        </p:txBody>
      </p:sp>
      <p:sp>
        <p:nvSpPr>
          <p:cNvPr id="3" name="Content Placeholder 2"/>
          <p:cNvSpPr>
            <a:spLocks noGrp="1"/>
          </p:cNvSpPr>
          <p:nvPr>
            <p:ph idx="1"/>
          </p:nvPr>
        </p:nvSpPr>
        <p:spPr/>
        <p:txBody>
          <a:bodyPr>
            <a:normAutofit lnSpcReduction="10000"/>
          </a:bodyPr>
          <a:lstStyle/>
          <a:p>
            <a:r>
              <a:rPr lang="en-US" dirty="0" smtClean="0"/>
              <a:t>Shih </a:t>
            </a:r>
            <a:r>
              <a:rPr lang="en-US" dirty="0" err="1" smtClean="0"/>
              <a:t>Yo</a:t>
            </a:r>
            <a:r>
              <a:rPr lang="en-US" dirty="0" smtClean="0"/>
              <a:t> et al 2021 Human Movement and Science</a:t>
            </a:r>
          </a:p>
          <a:p>
            <a:endParaRPr lang="en-US" dirty="0"/>
          </a:p>
          <a:p>
            <a:r>
              <a:rPr lang="en-US" dirty="0" smtClean="0"/>
              <a:t>Tested CME of Glut Max in healthy females vs males, they found females had less CME of Glut Max and less hip extensor torque compared to males. </a:t>
            </a:r>
          </a:p>
          <a:p>
            <a:endParaRPr lang="en-US" dirty="0" smtClean="0"/>
          </a:p>
          <a:p>
            <a:r>
              <a:rPr lang="en-US" dirty="0" smtClean="0"/>
              <a:t>CME was a good predictor of hip extensor torque and strength for males and females.</a:t>
            </a:r>
          </a:p>
          <a:p>
            <a:endParaRPr lang="en-US" dirty="0" smtClean="0"/>
          </a:p>
          <a:p>
            <a:r>
              <a:rPr lang="en-US" dirty="0" smtClean="0"/>
              <a:t>CME plays a role in the muscles ability to generate maximal torque</a:t>
            </a:r>
            <a:endParaRPr lang="en-US" dirty="0"/>
          </a:p>
        </p:txBody>
      </p:sp>
    </p:spTree>
    <p:extLst>
      <p:ext uri="{BB962C8B-B14F-4D97-AF65-F5344CB8AC3E}">
        <p14:creationId xmlns:p14="http://schemas.microsoft.com/office/powerpoint/2010/main" val="102233020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CME</a:t>
            </a:r>
            <a:endParaRPr lang="en-US" dirty="0"/>
          </a:p>
        </p:txBody>
      </p:sp>
      <p:sp>
        <p:nvSpPr>
          <p:cNvPr id="3" name="Content Placeholder 2"/>
          <p:cNvSpPr>
            <a:spLocks noGrp="1"/>
          </p:cNvSpPr>
          <p:nvPr>
            <p:ph idx="1"/>
          </p:nvPr>
        </p:nvSpPr>
        <p:spPr/>
        <p:txBody>
          <a:bodyPr>
            <a:normAutofit lnSpcReduction="10000"/>
          </a:bodyPr>
          <a:lstStyle/>
          <a:p>
            <a:r>
              <a:rPr lang="en-US" dirty="0"/>
              <a:t>Shih </a:t>
            </a:r>
            <a:r>
              <a:rPr lang="en-US" dirty="0" err="1"/>
              <a:t>Yo</a:t>
            </a:r>
            <a:r>
              <a:rPr lang="en-US" dirty="0"/>
              <a:t> et al 2021 Human Movement and </a:t>
            </a:r>
            <a:r>
              <a:rPr lang="en-US" dirty="0" smtClean="0"/>
              <a:t>Science cont;</a:t>
            </a:r>
          </a:p>
          <a:p>
            <a:r>
              <a:rPr lang="en-US" dirty="0" smtClean="0"/>
              <a:t>Found that CME of the Glut Max was not dependent on the sex,  male vs female</a:t>
            </a:r>
          </a:p>
          <a:p>
            <a:endParaRPr lang="en-US" dirty="0"/>
          </a:p>
          <a:p>
            <a:r>
              <a:rPr lang="en-US" dirty="0" smtClean="0"/>
              <a:t>Higher CME in males was due to greater efficiency of the corticomotor pathway. This is trainable!!! </a:t>
            </a:r>
          </a:p>
          <a:p>
            <a:endParaRPr lang="en-US" dirty="0" smtClean="0"/>
          </a:p>
          <a:p>
            <a:r>
              <a:rPr lang="en-US" dirty="0" smtClean="0"/>
              <a:t>Exercise related neuroplasticity following long term use of a muscle was found in ballet dancers compared to non dancers (Saito et al 2014 in ankle flexors)</a:t>
            </a:r>
            <a:endParaRPr lang="en-US" dirty="0"/>
          </a:p>
          <a:p>
            <a:endParaRPr lang="en-US" dirty="0"/>
          </a:p>
        </p:txBody>
      </p:sp>
    </p:spTree>
    <p:extLst>
      <p:ext uri="{BB962C8B-B14F-4D97-AF65-F5344CB8AC3E}">
        <p14:creationId xmlns:p14="http://schemas.microsoft.com/office/powerpoint/2010/main" val="253784928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Rehabilitation </a:t>
            </a:r>
            <a:r>
              <a:rPr lang="en-US" dirty="0" smtClean="0">
                <a:solidFill>
                  <a:srgbClr val="C00000"/>
                </a:solidFill>
              </a:rPr>
              <a:t>of High Ankle Sprains</a:t>
            </a:r>
            <a:endParaRPr lang="en-US"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dirty="0"/>
              <a:t>Activate the deep stabilizers of the foot</a:t>
            </a:r>
          </a:p>
          <a:p>
            <a:endParaRPr lang="en-US" dirty="0"/>
          </a:p>
          <a:p>
            <a:r>
              <a:rPr lang="en-US" dirty="0"/>
              <a:t>Ankle pronation with </a:t>
            </a:r>
            <a:r>
              <a:rPr lang="en-US" dirty="0" smtClean="0"/>
              <a:t>inversion while activation of the deep stabilizers</a:t>
            </a:r>
          </a:p>
          <a:p>
            <a:endParaRPr lang="en-US" dirty="0"/>
          </a:p>
          <a:p>
            <a:r>
              <a:rPr lang="en-US" dirty="0" smtClean="0"/>
              <a:t>Pelvic stabilization exercises</a:t>
            </a:r>
          </a:p>
          <a:p>
            <a:endParaRPr lang="en-US" dirty="0"/>
          </a:p>
          <a:p>
            <a:r>
              <a:rPr lang="en-US" dirty="0" smtClean="0"/>
              <a:t>Standing activation of the deep foot stabilizers while going into toe off</a:t>
            </a:r>
          </a:p>
          <a:p>
            <a:endParaRPr lang="en-US" dirty="0"/>
          </a:p>
          <a:p>
            <a:r>
              <a:rPr lang="en-US" dirty="0" smtClean="0"/>
              <a:t>Hip exercises double and single leg</a:t>
            </a:r>
            <a:endParaRPr lang="en-US" dirty="0"/>
          </a:p>
          <a:p>
            <a:endParaRPr lang="en-US" dirty="0"/>
          </a:p>
        </p:txBody>
      </p:sp>
    </p:spTree>
    <p:extLst>
      <p:ext uri="{BB962C8B-B14F-4D97-AF65-F5344CB8AC3E}">
        <p14:creationId xmlns:p14="http://schemas.microsoft.com/office/powerpoint/2010/main" val="363021097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Rehab for high ankle sprains</a:t>
            </a:r>
            <a:endParaRPr lang="en-US" dirty="0"/>
          </a:p>
        </p:txBody>
      </p:sp>
      <p:pic>
        <p:nvPicPr>
          <p:cNvPr id="7" name="Content Placeholder 6"/>
          <p:cNvPicPr>
            <a:picLocks noGrp="1" noChangeAspect="1"/>
          </p:cNvPicPr>
          <p:nvPr>
            <p:ph sz="half" idx="1"/>
          </p:nvPr>
        </p:nvPicPr>
        <p:blipFill>
          <a:blip r:embed="rId2"/>
          <a:stretch>
            <a:fillRect/>
          </a:stretch>
        </p:blipFill>
        <p:spPr>
          <a:xfrm>
            <a:off x="1155700" y="3027150"/>
            <a:ext cx="4824413" cy="2568999"/>
          </a:xfrm>
          <a:prstGeom prst="rect">
            <a:avLst/>
          </a:prstGeom>
        </p:spPr>
      </p:pic>
      <p:pic>
        <p:nvPicPr>
          <p:cNvPr id="8" name="Content Placeholder 7"/>
          <p:cNvPicPr>
            <a:picLocks noGrp="1" noChangeAspect="1"/>
          </p:cNvPicPr>
          <p:nvPr>
            <p:ph sz="half" idx="2"/>
          </p:nvPr>
        </p:nvPicPr>
        <p:blipFill>
          <a:blip r:embed="rId3"/>
          <a:stretch>
            <a:fillRect/>
          </a:stretch>
        </p:blipFill>
        <p:spPr>
          <a:xfrm>
            <a:off x="6243903" y="3027150"/>
            <a:ext cx="4187030" cy="2735526"/>
          </a:xfrm>
          <a:prstGeom prst="rect">
            <a:avLst/>
          </a:prstGeom>
        </p:spPr>
      </p:pic>
    </p:spTree>
    <p:extLst>
      <p:ext uri="{BB962C8B-B14F-4D97-AF65-F5344CB8AC3E}">
        <p14:creationId xmlns:p14="http://schemas.microsoft.com/office/powerpoint/2010/main" val="3376597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Diagnosis of FAI</a:t>
            </a:r>
            <a:endParaRPr lang="en-US" dirty="0"/>
          </a:p>
        </p:txBody>
      </p:sp>
      <p:sp>
        <p:nvSpPr>
          <p:cNvPr id="5" name="Content Placeholder 4"/>
          <p:cNvSpPr>
            <a:spLocks noGrp="1"/>
          </p:cNvSpPr>
          <p:nvPr>
            <p:ph sz="half" idx="1"/>
          </p:nvPr>
        </p:nvSpPr>
        <p:spPr/>
        <p:txBody>
          <a:bodyPr/>
          <a:lstStyle/>
          <a:p>
            <a:r>
              <a:rPr lang="en-US" dirty="0" smtClean="0"/>
              <a:t>Internal </a:t>
            </a:r>
            <a:r>
              <a:rPr lang="en-US" dirty="0"/>
              <a:t>rotation with a neutral hip position</a:t>
            </a:r>
          </a:p>
        </p:txBody>
      </p:sp>
      <p:pic>
        <p:nvPicPr>
          <p:cNvPr id="7" name="Content Placeholder 6"/>
          <p:cNvPicPr>
            <a:picLocks noGrp="1" noChangeAspect="1"/>
          </p:cNvPicPr>
          <p:nvPr>
            <p:ph sz="half" idx="2"/>
          </p:nvPr>
        </p:nvPicPr>
        <p:blipFill rotWithShape="1">
          <a:blip r:embed="rId2"/>
          <a:srcRect l="68698" t="50696" b="4372"/>
          <a:stretch/>
        </p:blipFill>
        <p:spPr>
          <a:xfrm>
            <a:off x="7458892" y="1690687"/>
            <a:ext cx="4056014" cy="3560581"/>
          </a:xfrm>
          <a:prstGeom prst="rect">
            <a:avLst/>
          </a:prstGeom>
        </p:spPr>
      </p:pic>
    </p:spTree>
    <p:extLst>
      <p:ext uri="{BB962C8B-B14F-4D97-AF65-F5344CB8AC3E}">
        <p14:creationId xmlns:p14="http://schemas.microsoft.com/office/powerpoint/2010/main" val="1175879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of FAI</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Evaluated 35 patients diagnosed with FAIS pre-surgical</a:t>
            </a:r>
          </a:p>
          <a:p>
            <a:endParaRPr lang="en-US" dirty="0"/>
          </a:p>
          <a:p>
            <a:r>
              <a:rPr lang="en-US" dirty="0"/>
              <a:t> The mean age was 33.46 years for patients with FAIS (SD: 11.89; range: 16</a:t>
            </a:r>
            <a:r>
              <a:rPr lang="en-US" b="1" dirty="0"/>
              <a:t>–</a:t>
            </a:r>
            <a:r>
              <a:rPr lang="en-US" dirty="0"/>
              <a:t>56) </a:t>
            </a:r>
            <a:endParaRPr lang="en-US" dirty="0" smtClean="0"/>
          </a:p>
          <a:p>
            <a:endParaRPr lang="en-US" dirty="0"/>
          </a:p>
          <a:p>
            <a:r>
              <a:rPr lang="en-US" dirty="0" smtClean="0"/>
              <a:t>Used a 6 minute walking test which provoked the patients with FAIS</a:t>
            </a:r>
          </a:p>
          <a:p>
            <a:endParaRPr lang="en-US" dirty="0"/>
          </a:p>
          <a:p>
            <a:r>
              <a:rPr lang="en-US" dirty="0" smtClean="0"/>
              <a:t>A functional test to add to the other test previously shown is a 6 minute walking test. </a:t>
            </a:r>
          </a:p>
          <a:p>
            <a:endParaRPr lang="en-US" dirty="0"/>
          </a:p>
          <a:p>
            <a:r>
              <a:rPr lang="en-US" dirty="0" smtClean="0"/>
              <a:t>single </a:t>
            </a:r>
            <a:r>
              <a:rPr lang="en-US" dirty="0"/>
              <a:t>leg hop </a:t>
            </a:r>
            <a:r>
              <a:rPr lang="en-US" dirty="0" smtClean="0"/>
              <a:t>, </a:t>
            </a:r>
            <a:r>
              <a:rPr lang="en-US" dirty="0" err="1"/>
              <a:t>Biodex</a:t>
            </a:r>
            <a:r>
              <a:rPr lang="en-US" dirty="0"/>
              <a:t> </a:t>
            </a:r>
            <a:r>
              <a:rPr lang="en-US" dirty="0" smtClean="0"/>
              <a:t>sway, </a:t>
            </a:r>
            <a:r>
              <a:rPr lang="en-US" dirty="0"/>
              <a:t>hip abduction </a:t>
            </a:r>
            <a:r>
              <a:rPr lang="en-US" dirty="0" smtClean="0"/>
              <a:t>strength, </a:t>
            </a:r>
            <a:r>
              <a:rPr lang="en-US" dirty="0"/>
              <a:t>and STAR excursion balance </a:t>
            </a:r>
            <a:r>
              <a:rPr lang="en-US" dirty="0" smtClean="0"/>
              <a:t>reach other </a:t>
            </a:r>
            <a:r>
              <a:rPr lang="en-US" dirty="0" smtClean="0"/>
              <a:t>tests </a:t>
            </a:r>
            <a:r>
              <a:rPr lang="en-US" dirty="0" smtClean="0"/>
              <a:t>performed but did not  affect patients with FAIS</a:t>
            </a:r>
          </a:p>
          <a:p>
            <a:endParaRPr lang="en-US" dirty="0"/>
          </a:p>
          <a:p>
            <a:endParaRPr lang="en-US" dirty="0" smtClean="0"/>
          </a:p>
          <a:p>
            <a:r>
              <a:rPr lang="en-US" sz="1900" dirty="0" err="1" smtClean="0"/>
              <a:t>Nunley</a:t>
            </a:r>
            <a:r>
              <a:rPr lang="en-US" sz="1900" dirty="0" smtClean="0"/>
              <a:t>, B et al </a:t>
            </a:r>
            <a:r>
              <a:rPr lang="en-US" sz="1900" dirty="0"/>
              <a:t>Relationships between self-perceived and clinical expression of pain and function differ based on the underlying pathology of the human </a:t>
            </a:r>
            <a:r>
              <a:rPr lang="en-US" sz="1900" dirty="0" smtClean="0"/>
              <a:t>hip,</a:t>
            </a:r>
            <a:r>
              <a:rPr lang="en-US" sz="1900" u="sng" dirty="0">
                <a:hlinkClick r:id="rId2"/>
              </a:rPr>
              <a:t> BMC </a:t>
            </a:r>
            <a:r>
              <a:rPr lang="en-US" sz="1900" u="sng" dirty="0" err="1">
                <a:hlinkClick r:id="rId2"/>
              </a:rPr>
              <a:t>Musculoskelet</a:t>
            </a:r>
            <a:r>
              <a:rPr lang="en-US" sz="1900" u="sng" dirty="0">
                <a:hlinkClick r:id="rId2"/>
              </a:rPr>
              <a:t> </a:t>
            </a:r>
            <a:r>
              <a:rPr lang="en-US" sz="1900" u="sng" dirty="0" err="1">
                <a:hlinkClick r:id="rId2"/>
              </a:rPr>
              <a:t>Disord</a:t>
            </a:r>
            <a:r>
              <a:rPr lang="en-US" sz="1900" u="sng" dirty="0">
                <a:hlinkClick r:id="rId2"/>
              </a:rPr>
              <a:t>.</a:t>
            </a:r>
            <a:r>
              <a:rPr lang="en-US" sz="1900" dirty="0"/>
              <a:t> 2023; 24: </a:t>
            </a:r>
            <a:r>
              <a:rPr lang="en-US" sz="1900" dirty="0" smtClean="0"/>
              <a:t>635.Published </a:t>
            </a:r>
            <a:r>
              <a:rPr lang="en-US" sz="1900" dirty="0"/>
              <a:t>online 2023 Aug 7. </a:t>
            </a:r>
            <a:r>
              <a:rPr lang="en-US" sz="1900" dirty="0" err="1"/>
              <a:t>doi</a:t>
            </a:r>
            <a:r>
              <a:rPr lang="en-US" sz="1900" dirty="0"/>
              <a:t>: </a:t>
            </a:r>
            <a:r>
              <a:rPr lang="en-US" sz="1900" u="sng" dirty="0">
                <a:hlinkClick r:id="rId3"/>
              </a:rPr>
              <a:t>10.1186/s12891-023-06768-1</a:t>
            </a:r>
            <a:endParaRPr lang="en-US" sz="1900" dirty="0"/>
          </a:p>
          <a:p>
            <a:endParaRPr lang="en-US" dirty="0"/>
          </a:p>
          <a:p>
            <a:endParaRPr lang="en-US" dirty="0"/>
          </a:p>
        </p:txBody>
      </p:sp>
    </p:spTree>
    <p:extLst>
      <p:ext uri="{BB962C8B-B14F-4D97-AF65-F5344CB8AC3E}">
        <p14:creationId xmlns:p14="http://schemas.microsoft.com/office/powerpoint/2010/main" val="264638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135"/>
          <p:cNvSpPr txBox="1">
            <a:spLocks noGrp="1"/>
          </p:cNvSpPr>
          <p:nvPr>
            <p:ph type="title"/>
          </p:nvPr>
        </p:nvSpPr>
        <p:spPr>
          <a:xfrm>
            <a:off x="1725613" y="274637"/>
            <a:ext cx="8485187" cy="1243012"/>
          </a:xfrm>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100"/>
            </a:pPr>
            <a:r>
              <a:rPr lang="en-US" sz="4100" b="1">
                <a:solidFill>
                  <a:schemeClr val="dk2"/>
                </a:solidFill>
                <a:latin typeface="Rambla"/>
                <a:ea typeface="Rambla"/>
                <a:cs typeface="Rambla"/>
                <a:sym typeface="Rambla"/>
              </a:rPr>
              <a:t>FAI Images</a:t>
            </a:r>
            <a:endParaRPr sz="4100" b="1">
              <a:solidFill>
                <a:schemeClr val="dk2"/>
              </a:solidFill>
              <a:latin typeface="Rambla"/>
              <a:ea typeface="Rambla"/>
              <a:cs typeface="Rambla"/>
              <a:sym typeface="Rambla"/>
            </a:endParaRPr>
          </a:p>
        </p:txBody>
      </p:sp>
      <p:pic>
        <p:nvPicPr>
          <p:cNvPr id="888" name="Google Shape;888;p135"/>
          <p:cNvPicPr preferRelativeResize="0">
            <a:picLocks noGrp="1"/>
          </p:cNvPicPr>
          <p:nvPr>
            <p:ph idx="1"/>
          </p:nvPr>
        </p:nvPicPr>
        <p:blipFill rotWithShape="1">
          <a:blip r:embed="rId3">
            <a:alphaModFix/>
          </a:blip>
          <a:srcRect/>
          <a:stretch/>
        </p:blipFill>
        <p:spPr>
          <a:xfrm>
            <a:off x="1905000" y="1676400"/>
            <a:ext cx="8077200" cy="4648200"/>
          </a:xfrm>
          <a:prstGeom prst="rect">
            <a:avLst/>
          </a:prstGeom>
          <a:noFill/>
          <a:ln>
            <a:noFill/>
          </a:ln>
        </p:spPr>
      </p:pic>
    </p:spTree>
    <p:extLst>
      <p:ext uri="{BB962C8B-B14F-4D97-AF65-F5344CB8AC3E}">
        <p14:creationId xmlns:p14="http://schemas.microsoft.com/office/powerpoint/2010/main" val="4269231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136"/>
          <p:cNvSpPr txBox="1">
            <a:spLocks noGrp="1"/>
          </p:cNvSpPr>
          <p:nvPr>
            <p:ph type="title"/>
          </p:nvPr>
        </p:nvSpPr>
        <p:spPr>
          <a:xfrm>
            <a:off x="1725613" y="274637"/>
            <a:ext cx="8485187" cy="1243012"/>
          </a:xfrm>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100"/>
            </a:pPr>
            <a:r>
              <a:rPr lang="en-US" sz="4100" b="1">
                <a:solidFill>
                  <a:schemeClr val="dk2"/>
                </a:solidFill>
                <a:latin typeface="Rambla"/>
                <a:ea typeface="Rambla"/>
                <a:cs typeface="Rambla"/>
                <a:sym typeface="Rambla"/>
              </a:rPr>
              <a:t>FAI Images</a:t>
            </a:r>
            <a:endParaRPr sz="4100" b="1">
              <a:solidFill>
                <a:schemeClr val="dk2"/>
              </a:solidFill>
              <a:latin typeface="Rambla"/>
              <a:ea typeface="Rambla"/>
              <a:cs typeface="Rambla"/>
              <a:sym typeface="Rambla"/>
            </a:endParaRPr>
          </a:p>
        </p:txBody>
      </p:sp>
      <p:pic>
        <p:nvPicPr>
          <p:cNvPr id="894" name="Google Shape;894;p136"/>
          <p:cNvPicPr preferRelativeResize="0">
            <a:picLocks noGrp="1"/>
          </p:cNvPicPr>
          <p:nvPr>
            <p:ph idx="1"/>
          </p:nvPr>
        </p:nvPicPr>
        <p:blipFill rotWithShape="1">
          <a:blip r:embed="rId3">
            <a:alphaModFix/>
          </a:blip>
          <a:srcRect/>
          <a:stretch/>
        </p:blipFill>
        <p:spPr>
          <a:xfrm>
            <a:off x="2209800" y="1676400"/>
            <a:ext cx="7620000" cy="5029200"/>
          </a:xfrm>
          <a:prstGeom prst="rect">
            <a:avLst/>
          </a:prstGeom>
          <a:noFill/>
          <a:ln>
            <a:noFill/>
          </a:ln>
        </p:spPr>
      </p:pic>
    </p:spTree>
    <p:extLst>
      <p:ext uri="{BB962C8B-B14F-4D97-AF65-F5344CB8AC3E}">
        <p14:creationId xmlns:p14="http://schemas.microsoft.com/office/powerpoint/2010/main" val="625373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140"/>
          <p:cNvSpPr txBox="1">
            <a:spLocks noGrp="1"/>
          </p:cNvSpPr>
          <p:nvPr>
            <p:ph type="title"/>
          </p:nvPr>
        </p:nvSpPr>
        <p:spPr>
          <a:xfrm>
            <a:off x="1725613" y="274637"/>
            <a:ext cx="8485187" cy="1243012"/>
          </a:xfrm>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100"/>
            </a:pPr>
            <a:r>
              <a:rPr lang="en-US" sz="4100" b="1">
                <a:solidFill>
                  <a:schemeClr val="dk2"/>
                </a:solidFill>
                <a:latin typeface="Rambla"/>
                <a:ea typeface="Rambla"/>
                <a:cs typeface="Rambla"/>
                <a:sym typeface="Rambla"/>
              </a:rPr>
              <a:t>FAI Images US</a:t>
            </a:r>
            <a:endParaRPr sz="4100" b="1">
              <a:solidFill>
                <a:schemeClr val="dk2"/>
              </a:solidFill>
              <a:latin typeface="Rambla"/>
              <a:ea typeface="Rambla"/>
              <a:cs typeface="Rambla"/>
              <a:sym typeface="Rambla"/>
            </a:endParaRPr>
          </a:p>
        </p:txBody>
      </p:sp>
      <p:pic>
        <p:nvPicPr>
          <p:cNvPr id="918" name="Google Shape;918;p140"/>
          <p:cNvPicPr preferRelativeResize="0">
            <a:picLocks noGrp="1"/>
          </p:cNvPicPr>
          <p:nvPr>
            <p:ph idx="1"/>
          </p:nvPr>
        </p:nvPicPr>
        <p:blipFill rotWithShape="1">
          <a:blip r:embed="rId3">
            <a:alphaModFix/>
          </a:blip>
          <a:srcRect/>
          <a:stretch/>
        </p:blipFill>
        <p:spPr>
          <a:xfrm>
            <a:off x="2133600" y="1600200"/>
            <a:ext cx="7620000" cy="4648200"/>
          </a:xfrm>
          <a:prstGeom prst="rect">
            <a:avLst/>
          </a:prstGeom>
          <a:noFill/>
          <a:ln>
            <a:noFill/>
          </a:ln>
        </p:spPr>
      </p:pic>
    </p:spTree>
    <p:extLst>
      <p:ext uri="{BB962C8B-B14F-4D97-AF65-F5344CB8AC3E}">
        <p14:creationId xmlns:p14="http://schemas.microsoft.com/office/powerpoint/2010/main" val="1382952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Google Shape;899;p137"/>
          <p:cNvSpPr txBox="1">
            <a:spLocks noGrp="1"/>
          </p:cNvSpPr>
          <p:nvPr>
            <p:ph type="title"/>
          </p:nvPr>
        </p:nvSpPr>
        <p:spPr>
          <a:xfrm>
            <a:off x="1725613" y="274637"/>
            <a:ext cx="8485187" cy="1243012"/>
          </a:xfrm>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100"/>
            </a:pPr>
            <a:r>
              <a:rPr lang="en-US" sz="4100" b="1" dirty="0">
                <a:solidFill>
                  <a:schemeClr val="dk2"/>
                </a:solidFill>
                <a:latin typeface="Rambla"/>
                <a:ea typeface="Rambla"/>
                <a:cs typeface="Rambla"/>
                <a:sym typeface="Rambla"/>
              </a:rPr>
              <a:t>Hip Range </a:t>
            </a:r>
            <a:br>
              <a:rPr lang="en-US" sz="4100" b="1" dirty="0">
                <a:solidFill>
                  <a:schemeClr val="dk2"/>
                </a:solidFill>
                <a:latin typeface="Rambla"/>
                <a:ea typeface="Rambla"/>
                <a:cs typeface="Rambla"/>
                <a:sym typeface="Rambla"/>
              </a:rPr>
            </a:br>
            <a:r>
              <a:rPr lang="en-US" sz="4100" b="1" dirty="0">
                <a:solidFill>
                  <a:schemeClr val="dk2"/>
                </a:solidFill>
                <a:latin typeface="Rambla"/>
                <a:ea typeface="Rambla"/>
                <a:cs typeface="Rambla"/>
                <a:sym typeface="Rambla"/>
              </a:rPr>
              <a:t>of Motion</a:t>
            </a:r>
            <a:endParaRPr sz="4100" b="1" dirty="0">
              <a:solidFill>
                <a:schemeClr val="dk2"/>
              </a:solidFill>
              <a:latin typeface="Rambla"/>
              <a:ea typeface="Rambla"/>
              <a:cs typeface="Rambla"/>
              <a:sym typeface="Rambla"/>
            </a:endParaRPr>
          </a:p>
        </p:txBody>
      </p:sp>
      <p:sp>
        <p:nvSpPr>
          <p:cNvPr id="900" name="Google Shape;900;p137"/>
          <p:cNvSpPr txBox="1">
            <a:spLocks noGrp="1"/>
          </p:cNvSpPr>
          <p:nvPr>
            <p:ph idx="1"/>
          </p:nvPr>
        </p:nvSpPr>
        <p:spPr>
          <a:xfrm>
            <a:off x="5524501" y="139575"/>
            <a:ext cx="4686299" cy="5372951"/>
          </a:xfrm>
          <a:prstGeom prst="rect">
            <a:avLst/>
          </a:prstGeom>
          <a:noFill/>
          <a:ln>
            <a:noFill/>
          </a:ln>
        </p:spPr>
        <p:txBody>
          <a:bodyPr spcFirstLastPara="1" vert="horz" wrap="square" lIns="91425" tIns="45700" rIns="91425" bIns="45700" rtlCol="0" anchor="t" anchorCtr="0">
            <a:noAutofit/>
          </a:bodyPr>
          <a:lstStyle/>
          <a:p>
            <a:pPr marL="365125" indent="-255587">
              <a:lnSpc>
                <a:spcPct val="100000"/>
              </a:lnSpc>
              <a:spcBef>
                <a:spcPts val="0"/>
              </a:spcBef>
              <a:buClr>
                <a:schemeClr val="accent1"/>
              </a:buClr>
              <a:buSzPts val="1836"/>
              <a:buFont typeface="Noto Sans Symbols"/>
              <a:buChar char="▶"/>
            </a:pPr>
            <a:r>
              <a:rPr lang="en-US" sz="2400" dirty="0">
                <a:solidFill>
                  <a:schemeClr val="dk1"/>
                </a:solidFill>
                <a:latin typeface="Rambla"/>
                <a:ea typeface="Rambla"/>
                <a:cs typeface="Rambla"/>
                <a:sym typeface="Rambla"/>
              </a:rPr>
              <a:t>Larkin et al Clinical Orthopedics and Related Research 2014</a:t>
            </a:r>
            <a:endParaRPr sz="2400" dirty="0"/>
          </a:p>
          <a:p>
            <a:pPr marL="365125" indent="-139001">
              <a:lnSpc>
                <a:spcPct val="100000"/>
              </a:lnSpc>
              <a:spcBef>
                <a:spcPts val="400"/>
              </a:spcBef>
              <a:buClr>
                <a:schemeClr val="accent1"/>
              </a:buClr>
              <a:buSzPts val="1836"/>
              <a:buNone/>
            </a:pPr>
            <a:endParaRPr sz="2400" dirty="0">
              <a:solidFill>
                <a:schemeClr val="dk1"/>
              </a:solidFill>
              <a:latin typeface="Rambla"/>
              <a:ea typeface="Rambla"/>
              <a:cs typeface="Rambla"/>
              <a:sym typeface="Rambla"/>
            </a:endParaRPr>
          </a:p>
          <a:p>
            <a:pPr marL="365125" indent="-255587">
              <a:lnSpc>
                <a:spcPct val="100000"/>
              </a:lnSpc>
              <a:spcBef>
                <a:spcPts val="400"/>
              </a:spcBef>
              <a:buClr>
                <a:schemeClr val="accent1"/>
              </a:buClr>
              <a:buSzPts val="1836"/>
              <a:buFont typeface="Noto Sans Symbols"/>
              <a:buChar char="▶"/>
            </a:pPr>
            <a:r>
              <a:rPr lang="en-US" sz="2400" dirty="0">
                <a:solidFill>
                  <a:schemeClr val="dk1"/>
                </a:solidFill>
                <a:latin typeface="Rambla"/>
                <a:ea typeface="Rambla"/>
                <a:cs typeface="Rambla"/>
                <a:sym typeface="Rambla"/>
              </a:rPr>
              <a:t>They looked for the impingement-free hip ROM until the point of</a:t>
            </a:r>
            <a:r>
              <a:rPr lang="en-US" sz="2400" b="1" u="sng" dirty="0">
                <a:solidFill>
                  <a:schemeClr val="dk1"/>
                </a:solidFill>
                <a:latin typeface="Rambla"/>
                <a:ea typeface="Rambla"/>
                <a:cs typeface="Rambla"/>
                <a:sym typeface="Rambla"/>
              </a:rPr>
              <a:t> labral deflection </a:t>
            </a:r>
            <a:r>
              <a:rPr lang="en-US" sz="2400" dirty="0">
                <a:solidFill>
                  <a:schemeClr val="dk1"/>
                </a:solidFill>
                <a:latin typeface="Rambla"/>
                <a:ea typeface="Rambla"/>
                <a:cs typeface="Rambla"/>
                <a:sym typeface="Rambla"/>
              </a:rPr>
              <a:t>and </a:t>
            </a:r>
            <a:r>
              <a:rPr lang="en-US" sz="2400" b="1" u="sng" dirty="0">
                <a:solidFill>
                  <a:schemeClr val="dk1"/>
                </a:solidFill>
                <a:latin typeface="Rambla"/>
                <a:ea typeface="Rambla"/>
                <a:cs typeface="Rambla"/>
                <a:sym typeface="Rambla"/>
              </a:rPr>
              <a:t>maximal femoral and acetabular abutment</a:t>
            </a:r>
            <a:r>
              <a:rPr lang="en-US" sz="2400" dirty="0">
                <a:solidFill>
                  <a:schemeClr val="dk1"/>
                </a:solidFill>
                <a:latin typeface="Rambla"/>
                <a:ea typeface="Rambla"/>
                <a:cs typeface="Rambla"/>
                <a:sym typeface="Rambla"/>
              </a:rPr>
              <a:t> with musculoskeletal ultrasound</a:t>
            </a:r>
            <a:r>
              <a:rPr lang="en-US" sz="2400" dirty="0" smtClean="0">
                <a:solidFill>
                  <a:schemeClr val="dk1"/>
                </a:solidFill>
                <a:latin typeface="Rambla"/>
                <a:ea typeface="Rambla"/>
                <a:cs typeface="Rambla"/>
                <a:sym typeface="Rambla"/>
              </a:rPr>
              <a:t>?</a:t>
            </a:r>
          </a:p>
          <a:p>
            <a:pPr marL="365125" indent="-255587">
              <a:lnSpc>
                <a:spcPct val="100000"/>
              </a:lnSpc>
              <a:spcBef>
                <a:spcPts val="400"/>
              </a:spcBef>
              <a:buClr>
                <a:schemeClr val="accent1"/>
              </a:buClr>
              <a:buSzPts val="1836"/>
              <a:buFont typeface="Noto Sans Symbols"/>
              <a:buChar char="▶"/>
            </a:pPr>
            <a:endParaRPr sz="2400" dirty="0">
              <a:solidFill>
                <a:schemeClr val="dk1"/>
              </a:solidFill>
              <a:latin typeface="Rambla"/>
              <a:ea typeface="Rambla"/>
              <a:cs typeface="Rambla"/>
              <a:sym typeface="Rambla"/>
            </a:endParaRPr>
          </a:p>
          <a:p>
            <a:pPr marL="365125" indent="-255587">
              <a:lnSpc>
                <a:spcPct val="100000"/>
              </a:lnSpc>
              <a:spcBef>
                <a:spcPts val="400"/>
              </a:spcBef>
              <a:buClr>
                <a:schemeClr val="accent1"/>
              </a:buClr>
              <a:buSzPts val="1836"/>
              <a:buFont typeface="Noto Sans Symbols"/>
              <a:buChar char="▶"/>
            </a:pPr>
            <a:r>
              <a:rPr lang="en-US" sz="2400" b="1" dirty="0">
                <a:solidFill>
                  <a:schemeClr val="dk1"/>
                </a:solidFill>
                <a:latin typeface="Rambla"/>
                <a:ea typeface="Rambla"/>
                <a:cs typeface="Rambla"/>
                <a:sym typeface="Rambla"/>
              </a:rPr>
              <a:t>40 adult males age 21 to 35, (80 hips) </a:t>
            </a:r>
            <a:r>
              <a:rPr lang="en-US" sz="2400" b="1" u="sng" dirty="0">
                <a:solidFill>
                  <a:schemeClr val="dk1"/>
                </a:solidFill>
                <a:latin typeface="Rambla"/>
                <a:ea typeface="Rambla"/>
                <a:cs typeface="Rambla"/>
                <a:sym typeface="Rambla"/>
              </a:rPr>
              <a:t>no history of hip or groin pain. </a:t>
            </a:r>
            <a:endParaRPr sz="2400" dirty="0"/>
          </a:p>
          <a:p>
            <a:pPr marL="365125" indent="-139001">
              <a:lnSpc>
                <a:spcPct val="100000"/>
              </a:lnSpc>
              <a:spcBef>
                <a:spcPts val="400"/>
              </a:spcBef>
              <a:buClr>
                <a:schemeClr val="accent1"/>
              </a:buClr>
              <a:buSzPts val="1836"/>
              <a:buNone/>
            </a:pPr>
            <a:endParaRPr sz="2400" dirty="0">
              <a:solidFill>
                <a:schemeClr val="dk1"/>
              </a:solidFill>
              <a:latin typeface="Rambla"/>
              <a:ea typeface="Rambla"/>
              <a:cs typeface="Rambla"/>
              <a:sym typeface="Rambla"/>
            </a:endParaRPr>
          </a:p>
          <a:p>
            <a:pPr marL="365125" indent="-139001">
              <a:lnSpc>
                <a:spcPct val="100000"/>
              </a:lnSpc>
              <a:spcBef>
                <a:spcPts val="400"/>
              </a:spcBef>
              <a:buClr>
                <a:schemeClr val="accent1"/>
              </a:buClr>
              <a:buSzPts val="1836"/>
              <a:buNone/>
            </a:pPr>
            <a:endParaRPr sz="2700" dirty="0">
              <a:solidFill>
                <a:schemeClr val="dk1"/>
              </a:solidFill>
              <a:latin typeface="Rambla"/>
              <a:ea typeface="Rambla"/>
              <a:cs typeface="Rambla"/>
              <a:sym typeface="Rambla"/>
            </a:endParaRPr>
          </a:p>
          <a:p>
            <a:pPr marL="365125" indent="-139001">
              <a:spcBef>
                <a:spcPts val="400"/>
              </a:spcBef>
              <a:buClr>
                <a:schemeClr val="accent1"/>
              </a:buClr>
              <a:buSzPts val="1836"/>
              <a:buNone/>
            </a:pPr>
            <a:endParaRPr sz="2700" dirty="0">
              <a:solidFill>
                <a:schemeClr val="dk1"/>
              </a:solidFill>
              <a:latin typeface="Rambla"/>
              <a:ea typeface="Rambla"/>
              <a:cs typeface="Rambla"/>
              <a:sym typeface="Rambla"/>
            </a:endParaRPr>
          </a:p>
        </p:txBody>
      </p:sp>
    </p:spTree>
    <p:extLst>
      <p:ext uri="{BB962C8B-B14F-4D97-AF65-F5344CB8AC3E}">
        <p14:creationId xmlns:p14="http://schemas.microsoft.com/office/powerpoint/2010/main" val="3502181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138"/>
          <p:cNvSpPr txBox="1">
            <a:spLocks noGrp="1"/>
          </p:cNvSpPr>
          <p:nvPr>
            <p:ph type="title"/>
          </p:nvPr>
        </p:nvSpPr>
        <p:spPr>
          <a:xfrm>
            <a:off x="1725613" y="274637"/>
            <a:ext cx="8485187" cy="1243012"/>
          </a:xfrm>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100"/>
            </a:pPr>
            <a:r>
              <a:rPr lang="en-US" sz="4100" b="1" dirty="0">
                <a:solidFill>
                  <a:schemeClr val="dk2"/>
                </a:solidFill>
                <a:latin typeface="Rambla"/>
                <a:ea typeface="Rambla"/>
                <a:cs typeface="Rambla"/>
                <a:sym typeface="Rambla"/>
              </a:rPr>
              <a:t>Hip Range </a:t>
            </a:r>
            <a:br>
              <a:rPr lang="en-US" sz="4100" b="1" dirty="0">
                <a:solidFill>
                  <a:schemeClr val="dk2"/>
                </a:solidFill>
                <a:latin typeface="Rambla"/>
                <a:ea typeface="Rambla"/>
                <a:cs typeface="Rambla"/>
                <a:sym typeface="Rambla"/>
              </a:rPr>
            </a:br>
            <a:r>
              <a:rPr lang="en-US" sz="4100" b="1" dirty="0">
                <a:solidFill>
                  <a:schemeClr val="dk2"/>
                </a:solidFill>
                <a:latin typeface="Rambla"/>
                <a:ea typeface="Rambla"/>
                <a:cs typeface="Rambla"/>
                <a:sym typeface="Rambla"/>
              </a:rPr>
              <a:t>of Motion</a:t>
            </a:r>
            <a:endParaRPr sz="4100" b="1" dirty="0">
              <a:solidFill>
                <a:schemeClr val="dk2"/>
              </a:solidFill>
              <a:latin typeface="Rambla"/>
              <a:ea typeface="Rambla"/>
              <a:cs typeface="Rambla"/>
              <a:sym typeface="Rambla"/>
            </a:endParaRPr>
          </a:p>
        </p:txBody>
      </p:sp>
      <p:sp>
        <p:nvSpPr>
          <p:cNvPr id="906" name="Google Shape;906;p138"/>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365125" indent="-255587">
              <a:spcBef>
                <a:spcPts val="0"/>
              </a:spcBef>
              <a:buClr>
                <a:schemeClr val="accent1"/>
              </a:buClr>
              <a:buSzPts val="1700"/>
              <a:buFont typeface="Noto Sans Symbols"/>
              <a:buChar char="▶"/>
            </a:pPr>
            <a:r>
              <a:rPr lang="en-US" sz="2500">
                <a:solidFill>
                  <a:schemeClr val="dk1"/>
                </a:solidFill>
                <a:latin typeface="Rambla"/>
                <a:ea typeface="Rambla"/>
                <a:cs typeface="Rambla"/>
                <a:sym typeface="Rambla"/>
              </a:rPr>
              <a:t>Larkin et al 2014 cont</a:t>
            </a:r>
            <a:endParaRPr/>
          </a:p>
          <a:p>
            <a:pPr marL="365125" indent="-147637">
              <a:spcBef>
                <a:spcPts val="400"/>
              </a:spcBef>
              <a:buClr>
                <a:schemeClr val="accent1"/>
              </a:buClr>
              <a:buSzPts val="1700"/>
              <a:buNone/>
            </a:pPr>
            <a:endParaRPr sz="2500">
              <a:solidFill>
                <a:schemeClr val="dk1"/>
              </a:solidFill>
              <a:latin typeface="Rambla"/>
              <a:ea typeface="Rambla"/>
              <a:cs typeface="Rambla"/>
              <a:sym typeface="Rambla"/>
            </a:endParaRPr>
          </a:p>
          <a:p>
            <a:pPr marL="365125" indent="-255587">
              <a:spcBef>
                <a:spcPts val="400"/>
              </a:spcBef>
              <a:buClr>
                <a:schemeClr val="accent1"/>
              </a:buClr>
              <a:buSzPts val="1700"/>
              <a:buFont typeface="Noto Sans Symbols"/>
              <a:buChar char="▶"/>
            </a:pPr>
            <a:r>
              <a:rPr lang="en-US" sz="2500">
                <a:solidFill>
                  <a:schemeClr val="dk1"/>
                </a:solidFill>
                <a:latin typeface="Rambla"/>
                <a:ea typeface="Rambla"/>
                <a:cs typeface="Rambla"/>
                <a:sym typeface="Rambla"/>
              </a:rPr>
              <a:t>Each subject underwent bilateral static and dynamic ultrasound examinations</a:t>
            </a:r>
            <a:endParaRPr/>
          </a:p>
          <a:p>
            <a:pPr marL="365125" indent="-147637">
              <a:spcBef>
                <a:spcPts val="400"/>
              </a:spcBef>
              <a:buClr>
                <a:schemeClr val="accent1"/>
              </a:buClr>
              <a:buSzPts val="1700"/>
              <a:buNone/>
            </a:pPr>
            <a:endParaRPr sz="2500">
              <a:solidFill>
                <a:schemeClr val="dk1"/>
              </a:solidFill>
              <a:latin typeface="Rambla"/>
              <a:ea typeface="Rambla"/>
              <a:cs typeface="Rambla"/>
              <a:sym typeface="Rambla"/>
            </a:endParaRPr>
          </a:p>
          <a:p>
            <a:pPr marL="365125" indent="-255587">
              <a:spcBef>
                <a:spcPts val="400"/>
              </a:spcBef>
              <a:buClr>
                <a:schemeClr val="accent1"/>
              </a:buClr>
              <a:buSzPts val="1700"/>
              <a:buFont typeface="Noto Sans Symbols"/>
              <a:buChar char="▶"/>
            </a:pPr>
            <a:r>
              <a:rPr lang="en-US" sz="2500">
                <a:solidFill>
                  <a:schemeClr val="dk1"/>
                </a:solidFill>
                <a:latin typeface="Rambla"/>
                <a:ea typeface="Rambla"/>
                <a:cs typeface="Rambla"/>
                <a:sym typeface="Rambla"/>
              </a:rPr>
              <a:t>13 subjects had a cam deformity, 3 bilaterally and 10 unilaterally.</a:t>
            </a:r>
            <a:endParaRPr/>
          </a:p>
          <a:p>
            <a:pPr marL="365125" indent="-147637">
              <a:spcBef>
                <a:spcPts val="400"/>
              </a:spcBef>
              <a:buClr>
                <a:schemeClr val="accent1"/>
              </a:buClr>
              <a:buSzPts val="1700"/>
              <a:buNone/>
            </a:pPr>
            <a:endParaRPr sz="2500">
              <a:solidFill>
                <a:schemeClr val="dk1"/>
              </a:solidFill>
              <a:latin typeface="Rambla"/>
              <a:ea typeface="Rambla"/>
              <a:cs typeface="Rambla"/>
              <a:sym typeface="Rambla"/>
            </a:endParaRPr>
          </a:p>
          <a:p>
            <a:pPr marL="365125" indent="-255587">
              <a:spcBef>
                <a:spcPts val="400"/>
              </a:spcBef>
              <a:buClr>
                <a:schemeClr val="accent1"/>
              </a:buClr>
              <a:buSzPts val="1700"/>
              <a:buFont typeface="Noto Sans Symbols"/>
              <a:buChar char="▶"/>
            </a:pPr>
            <a:r>
              <a:rPr lang="en-US" sz="2500">
                <a:solidFill>
                  <a:schemeClr val="dk1"/>
                </a:solidFill>
                <a:latin typeface="Rambla"/>
                <a:ea typeface="Rambla"/>
                <a:cs typeface="Rambla"/>
                <a:sym typeface="Rambla"/>
              </a:rPr>
              <a:t>What they were looking for is when the labrum went from a gently curved semicircular labrum in neutral position into a more boomerang-shaped labrum with hip flexion.</a:t>
            </a:r>
            <a:endParaRPr/>
          </a:p>
          <a:p>
            <a:pPr marL="365125" indent="-147637">
              <a:spcBef>
                <a:spcPts val="400"/>
              </a:spcBef>
              <a:buClr>
                <a:schemeClr val="accent1"/>
              </a:buClr>
              <a:buSzPts val="1700"/>
              <a:buNone/>
            </a:pPr>
            <a:endParaRPr sz="2500">
              <a:solidFill>
                <a:schemeClr val="dk1"/>
              </a:solidFill>
              <a:latin typeface="Rambla"/>
              <a:ea typeface="Rambla"/>
              <a:cs typeface="Rambla"/>
              <a:sym typeface="Rambla"/>
            </a:endParaRPr>
          </a:p>
          <a:p>
            <a:pPr marL="365125" indent="-147637">
              <a:spcBef>
                <a:spcPts val="400"/>
              </a:spcBef>
              <a:buClr>
                <a:schemeClr val="accent1"/>
              </a:buClr>
              <a:buSzPts val="1700"/>
              <a:buNone/>
            </a:pPr>
            <a:endParaRPr sz="2500">
              <a:solidFill>
                <a:schemeClr val="dk1"/>
              </a:solidFill>
              <a:latin typeface="Rambla"/>
              <a:ea typeface="Rambla"/>
              <a:cs typeface="Rambla"/>
              <a:sym typeface="Rambla"/>
            </a:endParaRPr>
          </a:p>
        </p:txBody>
      </p:sp>
    </p:spTree>
    <p:extLst>
      <p:ext uri="{BB962C8B-B14F-4D97-AF65-F5344CB8AC3E}">
        <p14:creationId xmlns:p14="http://schemas.microsoft.com/office/powerpoint/2010/main" val="1950203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Google Shape;911;p139"/>
          <p:cNvSpPr txBox="1">
            <a:spLocks noGrp="1"/>
          </p:cNvSpPr>
          <p:nvPr>
            <p:ph type="title"/>
          </p:nvPr>
        </p:nvSpPr>
        <p:spPr>
          <a:xfrm>
            <a:off x="1725613" y="384175"/>
            <a:ext cx="8485187" cy="1395412"/>
          </a:xfrm>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100"/>
            </a:pPr>
            <a:r>
              <a:rPr lang="en-US" sz="4100" b="1" dirty="0">
                <a:solidFill>
                  <a:schemeClr val="dk2"/>
                </a:solidFill>
                <a:latin typeface="Rambla"/>
                <a:ea typeface="Rambla"/>
                <a:cs typeface="Rambla"/>
                <a:sym typeface="Rambla"/>
              </a:rPr>
              <a:t>Hip Range </a:t>
            </a:r>
            <a:br>
              <a:rPr lang="en-US" sz="4100" b="1" dirty="0">
                <a:solidFill>
                  <a:schemeClr val="dk2"/>
                </a:solidFill>
                <a:latin typeface="Rambla"/>
                <a:ea typeface="Rambla"/>
                <a:cs typeface="Rambla"/>
                <a:sym typeface="Rambla"/>
              </a:rPr>
            </a:br>
            <a:r>
              <a:rPr lang="en-US" sz="4100" b="1" dirty="0">
                <a:solidFill>
                  <a:schemeClr val="dk2"/>
                </a:solidFill>
                <a:latin typeface="Rambla"/>
                <a:ea typeface="Rambla"/>
                <a:cs typeface="Rambla"/>
                <a:sym typeface="Rambla"/>
              </a:rPr>
              <a:t>of Motion</a:t>
            </a:r>
            <a:endParaRPr sz="4100" b="1" dirty="0">
              <a:solidFill>
                <a:schemeClr val="dk2"/>
              </a:solidFill>
              <a:latin typeface="Rambla"/>
              <a:ea typeface="Rambla"/>
              <a:cs typeface="Rambla"/>
              <a:sym typeface="Rambla"/>
            </a:endParaRPr>
          </a:p>
        </p:txBody>
      </p:sp>
      <p:sp>
        <p:nvSpPr>
          <p:cNvPr id="912" name="Google Shape;912;p139"/>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365125" indent="-255587">
              <a:lnSpc>
                <a:spcPct val="100000"/>
              </a:lnSpc>
              <a:spcBef>
                <a:spcPts val="0"/>
              </a:spcBef>
              <a:buClr>
                <a:schemeClr val="accent1"/>
              </a:buClr>
              <a:buSzPts val="1836"/>
              <a:buFont typeface="Noto Sans Symbols"/>
              <a:buChar char="▶"/>
            </a:pPr>
            <a:r>
              <a:rPr lang="en-US" sz="2700">
                <a:solidFill>
                  <a:schemeClr val="dk1"/>
                </a:solidFill>
                <a:latin typeface="Rambla"/>
                <a:ea typeface="Rambla"/>
                <a:cs typeface="Rambla"/>
                <a:sym typeface="Rambla"/>
              </a:rPr>
              <a:t>Larkin et al cont;</a:t>
            </a:r>
            <a:endParaRPr/>
          </a:p>
          <a:p>
            <a:pPr marL="365125" indent="-139001">
              <a:lnSpc>
                <a:spcPct val="100000"/>
              </a:lnSpc>
              <a:spcBef>
                <a:spcPts val="400"/>
              </a:spcBef>
              <a:buClr>
                <a:schemeClr val="accent1"/>
              </a:buClr>
              <a:buSzPts val="1836"/>
              <a:buNone/>
            </a:pPr>
            <a:endParaRPr sz="2700">
              <a:solidFill>
                <a:schemeClr val="dk1"/>
              </a:solidFill>
              <a:latin typeface="Rambla"/>
              <a:ea typeface="Rambla"/>
              <a:cs typeface="Rambla"/>
              <a:sym typeface="Rambla"/>
            </a:endParaRPr>
          </a:p>
          <a:p>
            <a:pPr marL="365125" indent="-255587">
              <a:lnSpc>
                <a:spcPct val="100000"/>
              </a:lnSpc>
              <a:spcBef>
                <a:spcPts val="400"/>
              </a:spcBef>
              <a:buClr>
                <a:schemeClr val="accent1"/>
              </a:buClr>
              <a:buSzPts val="1836"/>
              <a:buFont typeface="Noto Sans Symbols"/>
              <a:buChar char="▶"/>
            </a:pPr>
            <a:r>
              <a:rPr lang="en-US" sz="2700">
                <a:solidFill>
                  <a:schemeClr val="dk1"/>
                </a:solidFill>
                <a:latin typeface="Rambla"/>
                <a:ea typeface="Rambla"/>
                <a:cs typeface="Rambla"/>
                <a:sym typeface="Rambla"/>
              </a:rPr>
              <a:t>The impingement-free hip flexion in all 80 hips was 68 ± 17 degrees. In the cam type hip, labral deflection occurred at 63 ± 20 degrees.</a:t>
            </a:r>
            <a:endParaRPr/>
          </a:p>
          <a:p>
            <a:pPr marL="365125" indent="-139001">
              <a:lnSpc>
                <a:spcPct val="100000"/>
              </a:lnSpc>
              <a:spcBef>
                <a:spcPts val="400"/>
              </a:spcBef>
              <a:buClr>
                <a:schemeClr val="accent1"/>
              </a:buClr>
              <a:buSzPts val="1836"/>
              <a:buNone/>
            </a:pPr>
            <a:endParaRPr sz="2700">
              <a:solidFill>
                <a:schemeClr val="dk1"/>
              </a:solidFill>
              <a:latin typeface="Rambla"/>
              <a:ea typeface="Rambla"/>
              <a:cs typeface="Rambla"/>
              <a:sym typeface="Rambla"/>
            </a:endParaRPr>
          </a:p>
          <a:p>
            <a:pPr marL="365125" indent="-255587">
              <a:lnSpc>
                <a:spcPct val="100000"/>
              </a:lnSpc>
              <a:spcBef>
                <a:spcPts val="400"/>
              </a:spcBef>
              <a:buClr>
                <a:schemeClr val="accent1"/>
              </a:buClr>
              <a:buSzPts val="1836"/>
              <a:buFont typeface="Noto Sans Symbols"/>
              <a:buChar char="▶"/>
            </a:pPr>
            <a:r>
              <a:rPr lang="en-US" sz="2700">
                <a:solidFill>
                  <a:schemeClr val="dk1"/>
                </a:solidFill>
                <a:latin typeface="Rambla"/>
                <a:ea typeface="Rambla"/>
                <a:cs typeface="Rambla"/>
                <a:sym typeface="Rambla"/>
              </a:rPr>
              <a:t>The maximum flexion in all 80 hips was 96 ± 6 to </a:t>
            </a:r>
            <a:r>
              <a:rPr lang="en-US" sz="2700" b="1" u="sng">
                <a:solidFill>
                  <a:schemeClr val="dk1"/>
                </a:solidFill>
                <a:latin typeface="Rambla"/>
                <a:ea typeface="Rambla"/>
                <a:cs typeface="Rambla"/>
                <a:sym typeface="Rambla"/>
              </a:rPr>
              <a:t>bony abutment </a:t>
            </a:r>
            <a:r>
              <a:rPr lang="en-US" sz="2700">
                <a:solidFill>
                  <a:schemeClr val="dk1"/>
                </a:solidFill>
                <a:latin typeface="Rambla"/>
                <a:ea typeface="Rambla"/>
                <a:cs typeface="Rambla"/>
                <a:sym typeface="Rambla"/>
              </a:rPr>
              <a:t>between the femoral head-neck junction and the acetabular rim.  </a:t>
            </a:r>
            <a:endParaRPr/>
          </a:p>
        </p:txBody>
      </p:sp>
    </p:spTree>
    <p:extLst>
      <p:ext uri="{BB962C8B-B14F-4D97-AF65-F5344CB8AC3E}">
        <p14:creationId xmlns:p14="http://schemas.microsoft.com/office/powerpoint/2010/main" val="332779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74"/>
        <p:cNvGrpSpPr/>
        <p:nvPr/>
      </p:nvGrpSpPr>
      <p:grpSpPr>
        <a:xfrm>
          <a:off x="0" y="0"/>
          <a:ext cx="0" cy="0"/>
          <a:chOff x="0" y="0"/>
          <a:chExt cx="0" cy="0"/>
        </a:xfrm>
      </p:grpSpPr>
      <p:sp>
        <p:nvSpPr>
          <p:cNvPr id="1175" name="Google Shape;1175;p183"/>
          <p:cNvSpPr txBox="1">
            <a:spLocks noGrp="1"/>
          </p:cNvSpPr>
          <p:nvPr>
            <p:ph type="title"/>
          </p:nvPr>
        </p:nvSpPr>
        <p:spPr>
          <a:xfrm>
            <a:off x="1725613" y="274637"/>
            <a:ext cx="8485187" cy="1243012"/>
          </a:xfrm>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100"/>
            </a:pPr>
            <a:r>
              <a:rPr lang="en-US" sz="4100" b="1">
                <a:solidFill>
                  <a:schemeClr val="dk2"/>
                </a:solidFill>
                <a:latin typeface="Rambla"/>
                <a:ea typeface="Rambla"/>
                <a:cs typeface="Rambla"/>
                <a:sym typeface="Rambla"/>
              </a:rPr>
              <a:t>FAI</a:t>
            </a:r>
            <a:endParaRPr sz="4100" b="1">
              <a:solidFill>
                <a:schemeClr val="dk2"/>
              </a:solidFill>
              <a:latin typeface="Rambla"/>
              <a:ea typeface="Rambla"/>
              <a:cs typeface="Rambla"/>
              <a:sym typeface="Rambla"/>
            </a:endParaRPr>
          </a:p>
        </p:txBody>
      </p:sp>
      <p:sp>
        <p:nvSpPr>
          <p:cNvPr id="1176" name="Google Shape;1176;p183"/>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365125" indent="-255587">
              <a:spcBef>
                <a:spcPts val="0"/>
              </a:spcBef>
              <a:buClr>
                <a:schemeClr val="accent1"/>
              </a:buClr>
              <a:buSzPts val="1700"/>
              <a:buFont typeface="Noto Sans Symbols"/>
              <a:buChar char="▶"/>
            </a:pPr>
            <a:r>
              <a:rPr lang="en-US" sz="2500">
                <a:solidFill>
                  <a:schemeClr val="dk1"/>
                </a:solidFill>
                <a:latin typeface="Rambla"/>
                <a:ea typeface="Rambla"/>
                <a:cs typeface="Rambla"/>
                <a:sym typeface="Rambla"/>
              </a:rPr>
              <a:t>Ross et al American Journal of Sports Medicine 2014</a:t>
            </a:r>
            <a:endParaRPr/>
          </a:p>
          <a:p>
            <a:pPr marL="365125" indent="-147637">
              <a:spcBef>
                <a:spcPts val="400"/>
              </a:spcBef>
              <a:buClr>
                <a:schemeClr val="accent1"/>
              </a:buClr>
              <a:buSzPts val="1700"/>
              <a:buNone/>
            </a:pPr>
            <a:endParaRPr sz="2500">
              <a:solidFill>
                <a:schemeClr val="dk1"/>
              </a:solidFill>
              <a:latin typeface="Rambla"/>
              <a:ea typeface="Rambla"/>
              <a:cs typeface="Rambla"/>
              <a:sym typeface="Rambla"/>
            </a:endParaRPr>
          </a:p>
          <a:p>
            <a:pPr marL="365125" indent="-255587">
              <a:spcBef>
                <a:spcPts val="400"/>
              </a:spcBef>
              <a:buClr>
                <a:schemeClr val="accent1"/>
              </a:buClr>
              <a:buSzPts val="1700"/>
              <a:buFont typeface="Noto Sans Symbols"/>
              <a:buChar char="▶"/>
            </a:pPr>
            <a:r>
              <a:rPr lang="en-US" sz="2500">
                <a:solidFill>
                  <a:schemeClr val="dk1"/>
                </a:solidFill>
                <a:latin typeface="Rambla"/>
                <a:ea typeface="Rambla"/>
                <a:cs typeface="Rambla"/>
                <a:sym typeface="Rambla"/>
              </a:rPr>
              <a:t>Retrospective study of 48 patients (50 hips) with symptomatic FAI who all underwent arthroscopic surgical procedures from June to August 2012.</a:t>
            </a:r>
            <a:endParaRPr/>
          </a:p>
          <a:p>
            <a:pPr marL="365125" indent="-147637">
              <a:spcBef>
                <a:spcPts val="400"/>
              </a:spcBef>
              <a:buClr>
                <a:schemeClr val="accent1"/>
              </a:buClr>
              <a:buSzPts val="1700"/>
              <a:buNone/>
            </a:pPr>
            <a:endParaRPr sz="2500">
              <a:solidFill>
                <a:schemeClr val="dk1"/>
              </a:solidFill>
              <a:latin typeface="Rambla"/>
              <a:ea typeface="Rambla"/>
              <a:cs typeface="Rambla"/>
              <a:sym typeface="Rambla"/>
            </a:endParaRPr>
          </a:p>
          <a:p>
            <a:pPr marL="365125" indent="-255587">
              <a:spcBef>
                <a:spcPts val="400"/>
              </a:spcBef>
              <a:buClr>
                <a:schemeClr val="accent1"/>
              </a:buClr>
              <a:buSzPts val="1700"/>
              <a:buFont typeface="Noto Sans Symbols"/>
              <a:buChar char="▶"/>
            </a:pPr>
            <a:r>
              <a:rPr lang="en-US" sz="2500">
                <a:solidFill>
                  <a:schemeClr val="dk1"/>
                </a:solidFill>
                <a:latin typeface="Rambla"/>
                <a:ea typeface="Rambla"/>
                <a:cs typeface="Rambla"/>
                <a:sym typeface="Rambla"/>
              </a:rPr>
              <a:t>Pre-surgical CT scans had been performed.</a:t>
            </a:r>
            <a:endParaRPr/>
          </a:p>
          <a:p>
            <a:pPr marL="365125" indent="-147637">
              <a:spcBef>
                <a:spcPts val="400"/>
              </a:spcBef>
              <a:buClr>
                <a:schemeClr val="accent1"/>
              </a:buClr>
              <a:buSzPts val="1700"/>
              <a:buNone/>
            </a:pPr>
            <a:endParaRPr sz="2500">
              <a:solidFill>
                <a:schemeClr val="dk1"/>
              </a:solidFill>
              <a:latin typeface="Rambla"/>
              <a:ea typeface="Rambla"/>
              <a:cs typeface="Rambla"/>
              <a:sym typeface="Rambla"/>
            </a:endParaRPr>
          </a:p>
          <a:p>
            <a:pPr marL="365125" indent="-255587">
              <a:spcBef>
                <a:spcPts val="400"/>
              </a:spcBef>
              <a:buClr>
                <a:schemeClr val="accent1"/>
              </a:buClr>
              <a:buSzPts val="1700"/>
              <a:buFont typeface="Noto Sans Symbols"/>
              <a:buChar char="▶"/>
            </a:pPr>
            <a:r>
              <a:rPr lang="en-US" sz="2500">
                <a:solidFill>
                  <a:schemeClr val="dk1"/>
                </a:solidFill>
                <a:latin typeface="Rambla"/>
                <a:ea typeface="Rambla"/>
                <a:cs typeface="Rambla"/>
                <a:sym typeface="Rambla"/>
              </a:rPr>
              <a:t>Mean age was 25.7(14-56), 56% males 54% were females</a:t>
            </a:r>
            <a:endParaRPr/>
          </a:p>
        </p:txBody>
      </p:sp>
    </p:spTree>
    <p:extLst>
      <p:ext uri="{BB962C8B-B14F-4D97-AF65-F5344CB8AC3E}">
        <p14:creationId xmlns:p14="http://schemas.microsoft.com/office/powerpoint/2010/main" val="383713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Google Shape;254;p29"/>
          <p:cNvSpPr txBox="1">
            <a:spLocks noGrp="1"/>
          </p:cNvSpPr>
          <p:nvPr>
            <p:ph type="title"/>
          </p:nvPr>
        </p:nvSpPr>
        <p:spPr>
          <a:xfrm>
            <a:off x="1725613" y="274637"/>
            <a:ext cx="8485187" cy="1243012"/>
          </a:xfrm>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100"/>
            </a:pPr>
            <a:r>
              <a:rPr lang="en-US" sz="4100" b="1">
                <a:solidFill>
                  <a:schemeClr val="dk2"/>
                </a:solidFill>
                <a:latin typeface="Rambla"/>
                <a:ea typeface="Rambla"/>
                <a:cs typeface="Rambla"/>
                <a:sym typeface="Rambla"/>
              </a:rPr>
              <a:t>Goals</a:t>
            </a:r>
            <a:endParaRPr/>
          </a:p>
        </p:txBody>
      </p:sp>
      <p:sp>
        <p:nvSpPr>
          <p:cNvPr id="253" name="Google Shape;253;p29"/>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365125" indent="-255587">
              <a:lnSpc>
                <a:spcPct val="100000"/>
              </a:lnSpc>
              <a:spcBef>
                <a:spcPts val="0"/>
              </a:spcBef>
              <a:buClr>
                <a:schemeClr val="accent1"/>
              </a:buClr>
              <a:buSzPts val="1836"/>
              <a:buFont typeface="Noto Sans Symbols"/>
              <a:buChar char="▶"/>
            </a:pPr>
            <a:r>
              <a:rPr lang="en-US" sz="2700" dirty="0">
                <a:solidFill>
                  <a:schemeClr val="dk1"/>
                </a:solidFill>
                <a:latin typeface="Rambla"/>
                <a:ea typeface="Rambla"/>
                <a:cs typeface="Rambla"/>
                <a:sym typeface="Rambla"/>
              </a:rPr>
              <a:t>The goals for this course are to present a literature based approach for rehabilitation. </a:t>
            </a:r>
            <a:endParaRPr dirty="0"/>
          </a:p>
          <a:p>
            <a:pPr marL="365125" indent="-139001">
              <a:lnSpc>
                <a:spcPct val="100000"/>
              </a:lnSpc>
              <a:spcBef>
                <a:spcPts val="400"/>
              </a:spcBef>
              <a:buClr>
                <a:schemeClr val="accent1"/>
              </a:buClr>
              <a:buSzPts val="1836"/>
              <a:buNone/>
            </a:pPr>
            <a:endParaRPr sz="2700" dirty="0">
              <a:solidFill>
                <a:schemeClr val="dk1"/>
              </a:solidFill>
              <a:latin typeface="Rambla"/>
              <a:ea typeface="Rambla"/>
              <a:cs typeface="Rambla"/>
              <a:sym typeface="Rambla"/>
            </a:endParaRPr>
          </a:p>
          <a:p>
            <a:pPr marL="365125" indent="-255587">
              <a:lnSpc>
                <a:spcPct val="100000"/>
              </a:lnSpc>
              <a:spcBef>
                <a:spcPts val="400"/>
              </a:spcBef>
              <a:buClr>
                <a:schemeClr val="accent1"/>
              </a:buClr>
              <a:buSzPts val="1836"/>
              <a:buFont typeface="Noto Sans Symbols"/>
              <a:buChar char="▶"/>
            </a:pPr>
            <a:r>
              <a:rPr lang="en-US" sz="2700" dirty="0">
                <a:solidFill>
                  <a:schemeClr val="dk1"/>
                </a:solidFill>
                <a:latin typeface="Rambla"/>
                <a:ea typeface="Rambla"/>
                <a:cs typeface="Rambla"/>
                <a:sym typeface="Rambla"/>
              </a:rPr>
              <a:t>Take the evidence based information and implement it into daily practice.</a:t>
            </a:r>
            <a:endParaRPr dirty="0"/>
          </a:p>
          <a:p>
            <a:pPr marL="365125" indent="-139001">
              <a:lnSpc>
                <a:spcPct val="100000"/>
              </a:lnSpc>
              <a:spcBef>
                <a:spcPts val="400"/>
              </a:spcBef>
              <a:buClr>
                <a:schemeClr val="accent1"/>
              </a:buClr>
              <a:buSzPts val="1836"/>
              <a:buNone/>
            </a:pPr>
            <a:endParaRPr sz="2700" dirty="0">
              <a:solidFill>
                <a:schemeClr val="dk1"/>
              </a:solidFill>
              <a:latin typeface="Rambla"/>
              <a:ea typeface="Rambla"/>
              <a:cs typeface="Rambla"/>
              <a:sym typeface="Rambla"/>
            </a:endParaRPr>
          </a:p>
          <a:p>
            <a:pPr marL="365125" indent="-255587">
              <a:lnSpc>
                <a:spcPct val="100000"/>
              </a:lnSpc>
              <a:spcBef>
                <a:spcPts val="400"/>
              </a:spcBef>
              <a:buClr>
                <a:schemeClr val="accent1"/>
              </a:buClr>
              <a:buSzPts val="1836"/>
              <a:buFont typeface="Noto Sans Symbols"/>
              <a:buChar char="▶"/>
            </a:pPr>
            <a:r>
              <a:rPr lang="en-US" sz="2700" dirty="0">
                <a:solidFill>
                  <a:schemeClr val="dk1"/>
                </a:solidFill>
                <a:latin typeface="Rambla"/>
                <a:ea typeface="Rambla"/>
                <a:cs typeface="Rambla"/>
                <a:sym typeface="Rambla"/>
              </a:rPr>
              <a:t>Use your assessment skills to specifically create a rehabilitation protocol for each patient.   </a:t>
            </a:r>
            <a:endParaRPr dirty="0"/>
          </a:p>
        </p:txBody>
      </p:sp>
    </p:spTree>
    <p:extLst>
      <p:ext uri="{BB962C8B-B14F-4D97-AF65-F5344CB8AC3E}">
        <p14:creationId xmlns:p14="http://schemas.microsoft.com/office/powerpoint/2010/main" val="198326708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
                                            <p:txEl>
                                              <p:pRg st="0" end="0"/>
                                            </p:txEl>
                                          </p:spTgt>
                                        </p:tgtEl>
                                        <p:attrNameLst>
                                          <p:attrName>style.visibility</p:attrName>
                                        </p:attrNameLst>
                                      </p:cBhvr>
                                      <p:to>
                                        <p:strVal val="visible"/>
                                      </p:to>
                                    </p:set>
                                    <p:animEffect transition="in" filter="fade">
                                      <p:cBhvr>
                                        <p:cTn id="7" dur="1000"/>
                                        <p:tgtEl>
                                          <p:spTgt spid="2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3">
                                            <p:txEl>
                                              <p:pRg st="2" end="2"/>
                                            </p:txEl>
                                          </p:spTgt>
                                        </p:tgtEl>
                                        <p:attrNameLst>
                                          <p:attrName>style.visibility</p:attrName>
                                        </p:attrNameLst>
                                      </p:cBhvr>
                                      <p:to>
                                        <p:strVal val="visible"/>
                                      </p:to>
                                    </p:set>
                                    <p:animEffect transition="in" filter="fade">
                                      <p:cBhvr>
                                        <p:cTn id="12" dur="1000"/>
                                        <p:tgtEl>
                                          <p:spTgt spid="25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3">
                                            <p:txEl>
                                              <p:pRg st="4" end="4"/>
                                            </p:txEl>
                                          </p:spTgt>
                                        </p:tgtEl>
                                        <p:attrNameLst>
                                          <p:attrName>style.visibility</p:attrName>
                                        </p:attrNameLst>
                                      </p:cBhvr>
                                      <p:to>
                                        <p:strVal val="visible"/>
                                      </p:to>
                                    </p:set>
                                    <p:animEffect transition="in" filter="fade">
                                      <p:cBhvr>
                                        <p:cTn id="17" dur="1000"/>
                                        <p:tgtEl>
                                          <p:spTgt spid="25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sp>
        <p:nvSpPr>
          <p:cNvPr id="1188" name="Google Shape;1188;p185"/>
          <p:cNvSpPr txBox="1">
            <a:spLocks noGrp="1"/>
          </p:cNvSpPr>
          <p:nvPr>
            <p:ph type="title"/>
          </p:nvPr>
        </p:nvSpPr>
        <p:spPr>
          <a:xfrm>
            <a:off x="1725613" y="274637"/>
            <a:ext cx="8485187" cy="1243012"/>
          </a:xfrm>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100"/>
            </a:pPr>
            <a:r>
              <a:rPr lang="en-US" sz="4100" b="1">
                <a:solidFill>
                  <a:schemeClr val="dk2"/>
                </a:solidFill>
                <a:latin typeface="Rambla"/>
                <a:ea typeface="Rambla"/>
                <a:cs typeface="Rambla"/>
                <a:sym typeface="Rambla"/>
              </a:rPr>
              <a:t>FAI</a:t>
            </a:r>
            <a:endParaRPr sz="4100" b="1">
              <a:solidFill>
                <a:schemeClr val="dk2"/>
              </a:solidFill>
              <a:latin typeface="Rambla"/>
              <a:ea typeface="Rambla"/>
              <a:cs typeface="Rambla"/>
              <a:sym typeface="Rambla"/>
            </a:endParaRPr>
          </a:p>
        </p:txBody>
      </p:sp>
      <p:sp>
        <p:nvSpPr>
          <p:cNvPr id="1189" name="Google Shape;1189;p185"/>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365125" indent="-255587">
              <a:lnSpc>
                <a:spcPct val="100000"/>
              </a:lnSpc>
              <a:spcBef>
                <a:spcPts val="0"/>
              </a:spcBef>
              <a:buClr>
                <a:schemeClr val="accent1"/>
              </a:buClr>
              <a:buSzPts val="1836"/>
              <a:buFont typeface="Noto Sans Symbols"/>
              <a:buChar char="▶"/>
            </a:pPr>
            <a:r>
              <a:rPr lang="en-US" sz="2700">
                <a:solidFill>
                  <a:schemeClr val="dk1"/>
                </a:solidFill>
                <a:latin typeface="Rambla"/>
                <a:ea typeface="Rambla"/>
                <a:cs typeface="Rambla"/>
                <a:sym typeface="Rambla"/>
              </a:rPr>
              <a:t>Ross et al cont;</a:t>
            </a:r>
            <a:endParaRPr/>
          </a:p>
          <a:p>
            <a:pPr marL="365125" indent="-139001">
              <a:lnSpc>
                <a:spcPct val="100000"/>
              </a:lnSpc>
              <a:spcBef>
                <a:spcPts val="400"/>
              </a:spcBef>
              <a:buClr>
                <a:schemeClr val="accent1"/>
              </a:buClr>
              <a:buSzPts val="1836"/>
              <a:buNone/>
            </a:pPr>
            <a:endParaRPr sz="2700">
              <a:solidFill>
                <a:schemeClr val="dk1"/>
              </a:solidFill>
              <a:latin typeface="Rambla"/>
              <a:ea typeface="Rambla"/>
              <a:cs typeface="Rambla"/>
              <a:sym typeface="Rambla"/>
            </a:endParaRPr>
          </a:p>
          <a:p>
            <a:pPr marL="365125" indent="-255587">
              <a:lnSpc>
                <a:spcPct val="100000"/>
              </a:lnSpc>
              <a:spcBef>
                <a:spcPts val="400"/>
              </a:spcBef>
              <a:buClr>
                <a:schemeClr val="accent1"/>
              </a:buClr>
              <a:buSzPts val="1836"/>
              <a:buFont typeface="Noto Sans Symbols"/>
              <a:buChar char="▶"/>
            </a:pPr>
            <a:r>
              <a:rPr lang="en-US" sz="2700">
                <a:solidFill>
                  <a:schemeClr val="dk1"/>
                </a:solidFill>
                <a:latin typeface="Rambla"/>
                <a:ea typeface="Rambla"/>
                <a:cs typeface="Rambla"/>
                <a:sym typeface="Rambla"/>
              </a:rPr>
              <a:t>10° </a:t>
            </a:r>
            <a:r>
              <a:rPr lang="en-US" sz="2700" b="1">
                <a:solidFill>
                  <a:schemeClr val="dk1"/>
                </a:solidFill>
                <a:latin typeface="Rambla"/>
                <a:ea typeface="Rambla"/>
                <a:cs typeface="Rambla"/>
                <a:sym typeface="Rambla"/>
              </a:rPr>
              <a:t>anterior</a:t>
            </a:r>
            <a:r>
              <a:rPr lang="en-US" sz="2700">
                <a:solidFill>
                  <a:schemeClr val="dk1"/>
                </a:solidFill>
                <a:latin typeface="Rambla"/>
                <a:ea typeface="Rambla"/>
                <a:cs typeface="Rambla"/>
                <a:sym typeface="Rambla"/>
              </a:rPr>
              <a:t> tilt resulted in a decreased femoral internal rotation 5.9°. FADIR test was positive sooner. </a:t>
            </a:r>
            <a:endParaRPr/>
          </a:p>
          <a:p>
            <a:pPr marL="365125" indent="-139001">
              <a:lnSpc>
                <a:spcPct val="100000"/>
              </a:lnSpc>
              <a:spcBef>
                <a:spcPts val="400"/>
              </a:spcBef>
              <a:buClr>
                <a:schemeClr val="accent1"/>
              </a:buClr>
              <a:buSzPts val="1836"/>
              <a:buNone/>
            </a:pPr>
            <a:endParaRPr sz="2700">
              <a:solidFill>
                <a:schemeClr val="dk1"/>
              </a:solidFill>
              <a:latin typeface="Rambla"/>
              <a:ea typeface="Rambla"/>
              <a:cs typeface="Rambla"/>
              <a:sym typeface="Rambla"/>
            </a:endParaRPr>
          </a:p>
          <a:p>
            <a:pPr marL="365125" indent="-255587">
              <a:lnSpc>
                <a:spcPct val="100000"/>
              </a:lnSpc>
              <a:spcBef>
                <a:spcPts val="400"/>
              </a:spcBef>
              <a:buClr>
                <a:schemeClr val="accent1"/>
              </a:buClr>
              <a:buSzPts val="1836"/>
              <a:buFont typeface="Noto Sans Symbols"/>
              <a:buChar char="▶"/>
            </a:pPr>
            <a:r>
              <a:rPr lang="en-US" sz="2700">
                <a:solidFill>
                  <a:schemeClr val="dk1"/>
                </a:solidFill>
                <a:latin typeface="Rambla"/>
                <a:ea typeface="Rambla"/>
                <a:cs typeface="Rambla"/>
                <a:sym typeface="Rambla"/>
              </a:rPr>
              <a:t>10° </a:t>
            </a:r>
            <a:r>
              <a:rPr lang="en-US" sz="2700" b="1">
                <a:solidFill>
                  <a:schemeClr val="dk1"/>
                </a:solidFill>
                <a:latin typeface="Rambla"/>
                <a:ea typeface="Rambla"/>
                <a:cs typeface="Rambla"/>
                <a:sym typeface="Rambla"/>
              </a:rPr>
              <a:t>posterior </a:t>
            </a:r>
            <a:r>
              <a:rPr lang="en-US" sz="2700">
                <a:solidFill>
                  <a:schemeClr val="dk1"/>
                </a:solidFill>
                <a:latin typeface="Rambla"/>
                <a:ea typeface="Rambla"/>
                <a:cs typeface="Rambla"/>
                <a:sym typeface="Rambla"/>
              </a:rPr>
              <a:t>tilt resulted in an increased internal rotation 5.1° and FADIR being positive later.     </a:t>
            </a:r>
            <a:endParaRPr/>
          </a:p>
        </p:txBody>
      </p:sp>
    </p:spTree>
    <p:extLst>
      <p:ext uri="{BB962C8B-B14F-4D97-AF65-F5344CB8AC3E}">
        <p14:creationId xmlns:p14="http://schemas.microsoft.com/office/powerpoint/2010/main" val="2012637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52804" y="1809614"/>
            <a:ext cx="5793879" cy="2906078"/>
          </a:xfrm>
          <a:prstGeom prst="rect">
            <a:avLst/>
          </a:prstGeom>
        </p:spPr>
      </p:pic>
    </p:spTree>
    <p:extLst>
      <p:ext uri="{BB962C8B-B14F-4D97-AF65-F5344CB8AC3E}">
        <p14:creationId xmlns:p14="http://schemas.microsoft.com/office/powerpoint/2010/main" val="651635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8800" y="777263"/>
            <a:ext cx="8177348" cy="5567065"/>
          </a:xfrm>
          <a:prstGeom prst="rect">
            <a:avLst/>
          </a:prstGeom>
        </p:spPr>
      </p:pic>
    </p:spTree>
    <p:extLst>
      <p:ext uri="{BB962C8B-B14F-4D97-AF65-F5344CB8AC3E}">
        <p14:creationId xmlns:p14="http://schemas.microsoft.com/office/powerpoint/2010/main" val="2435263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sp>
        <p:nvSpPr>
          <p:cNvPr id="1194" name="Google Shape;1194;p186"/>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buClr>
                <a:schemeClr val="dk2"/>
              </a:buClr>
              <a:buSzPts val="4100"/>
            </a:pPr>
            <a:r>
              <a:rPr lang="en-US" sz="4100" b="1">
                <a:solidFill>
                  <a:schemeClr val="dk2"/>
                </a:solidFill>
                <a:latin typeface="Rambla"/>
                <a:ea typeface="Rambla"/>
                <a:cs typeface="Rambla"/>
                <a:sym typeface="Rambla"/>
              </a:rPr>
              <a:t>FAI</a:t>
            </a:r>
            <a:endParaRPr sz="4100" b="1">
              <a:solidFill>
                <a:schemeClr val="dk2"/>
              </a:solidFill>
              <a:latin typeface="Rambla"/>
              <a:ea typeface="Rambla"/>
              <a:cs typeface="Rambla"/>
              <a:sym typeface="Rambla"/>
            </a:endParaRPr>
          </a:p>
        </p:txBody>
      </p:sp>
      <p:sp>
        <p:nvSpPr>
          <p:cNvPr id="1195" name="Google Shape;1195;p186"/>
          <p:cNvSpPr txBox="1">
            <a:spLocks noGrp="1"/>
          </p:cNvSpPr>
          <p:nvPr>
            <p:ph type="body" idx="1"/>
          </p:nvPr>
        </p:nvSpPr>
        <p:spPr>
          <a:xfrm>
            <a:off x="2613682" y="1743800"/>
            <a:ext cx="7038900" cy="3881600"/>
          </a:xfrm>
          <a:prstGeom prst="rect">
            <a:avLst/>
          </a:prstGeom>
          <a:noFill/>
          <a:ln>
            <a:noFill/>
          </a:ln>
        </p:spPr>
        <p:txBody>
          <a:bodyPr spcFirstLastPara="1" vert="horz" wrap="square" lIns="91425" tIns="45700" rIns="91425" bIns="45700" rtlCol="0" anchor="t" anchorCtr="0">
            <a:noAutofit/>
          </a:bodyPr>
          <a:lstStyle/>
          <a:p>
            <a:pPr marL="365125" indent="-255587">
              <a:buClr>
                <a:schemeClr val="accent1"/>
              </a:buClr>
              <a:buSzPts val="1836"/>
              <a:buFont typeface="Noto Sans Symbols"/>
              <a:buChar char="▶"/>
            </a:pPr>
            <a:r>
              <a:rPr lang="en-US" sz="2700">
                <a:solidFill>
                  <a:schemeClr val="dk1"/>
                </a:solidFill>
                <a:latin typeface="Rambla"/>
                <a:ea typeface="Rambla"/>
                <a:cs typeface="Rambla"/>
                <a:sym typeface="Rambla"/>
              </a:rPr>
              <a:t>Ross et al cont;</a:t>
            </a:r>
            <a:endParaRPr/>
          </a:p>
          <a:p>
            <a:pPr marL="365125" indent="-139001">
              <a:spcBef>
                <a:spcPts val="400"/>
              </a:spcBef>
              <a:buClr>
                <a:schemeClr val="accent1"/>
              </a:buClr>
              <a:buSzPts val="1836"/>
              <a:buNone/>
            </a:pPr>
            <a:endParaRPr sz="2700" dirty="0">
              <a:solidFill>
                <a:schemeClr val="dk1"/>
              </a:solidFill>
              <a:latin typeface="Rambla"/>
              <a:ea typeface="Rambla"/>
              <a:cs typeface="Rambla"/>
              <a:sym typeface="Rambla"/>
            </a:endParaRPr>
          </a:p>
          <a:p>
            <a:pPr marL="365125" indent="-255587">
              <a:spcBef>
                <a:spcPts val="400"/>
              </a:spcBef>
              <a:buClr>
                <a:schemeClr val="accent1"/>
              </a:buClr>
              <a:buSzPts val="1836"/>
              <a:buFont typeface="Noto Sans Symbols"/>
              <a:buChar char="▶"/>
            </a:pPr>
            <a:r>
              <a:rPr lang="en-US" sz="2700" dirty="0">
                <a:solidFill>
                  <a:schemeClr val="dk1"/>
                </a:solidFill>
                <a:latin typeface="Rambla"/>
                <a:ea typeface="Rambla"/>
                <a:cs typeface="Rambla"/>
                <a:sym typeface="Rambla"/>
              </a:rPr>
              <a:t>“Rehabilitation for patient with FAI should include attempts to improve dynamic muscular control of the pelvis with resultant changes in pelvic tilt.”</a:t>
            </a:r>
            <a:endParaRPr dirty="0"/>
          </a:p>
          <a:p>
            <a:pPr marL="365125" indent="-139001">
              <a:spcBef>
                <a:spcPts val="400"/>
              </a:spcBef>
              <a:buClr>
                <a:schemeClr val="accent1"/>
              </a:buClr>
              <a:buSzPts val="1836"/>
              <a:buNone/>
            </a:pPr>
            <a:endParaRPr sz="2700" dirty="0">
              <a:solidFill>
                <a:schemeClr val="dk1"/>
              </a:solidFill>
              <a:latin typeface="Rambla"/>
              <a:ea typeface="Rambla"/>
              <a:cs typeface="Rambla"/>
              <a:sym typeface="Rambla"/>
            </a:endParaRPr>
          </a:p>
          <a:p>
            <a:pPr marL="365125" indent="-255587">
              <a:spcBef>
                <a:spcPts val="400"/>
              </a:spcBef>
              <a:buClr>
                <a:schemeClr val="accent1"/>
              </a:buClr>
              <a:buSzPts val="1836"/>
              <a:buFont typeface="Noto Sans Symbols"/>
              <a:buChar char="▶"/>
            </a:pPr>
            <a:r>
              <a:rPr lang="en-US" sz="2700" dirty="0">
                <a:solidFill>
                  <a:schemeClr val="dk1"/>
                </a:solidFill>
                <a:latin typeface="Rambla"/>
                <a:ea typeface="Rambla"/>
                <a:cs typeface="Rambla"/>
                <a:sym typeface="Rambla"/>
              </a:rPr>
              <a:t>In this study “the radiographic appearance of the anterior and posterior acetabular rims is significantly affected by the amount of pelvic tilt.”  </a:t>
            </a:r>
            <a:endParaRPr dirty="0"/>
          </a:p>
        </p:txBody>
      </p:sp>
    </p:spTree>
    <p:extLst>
      <p:ext uri="{BB962C8B-B14F-4D97-AF65-F5344CB8AC3E}">
        <p14:creationId xmlns:p14="http://schemas.microsoft.com/office/powerpoint/2010/main" val="2139986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05"/>
        <p:cNvGrpSpPr/>
        <p:nvPr/>
      </p:nvGrpSpPr>
      <p:grpSpPr>
        <a:xfrm>
          <a:off x="0" y="0"/>
          <a:ext cx="0" cy="0"/>
          <a:chOff x="0" y="0"/>
          <a:chExt cx="0" cy="0"/>
        </a:xfrm>
      </p:grpSpPr>
      <p:sp>
        <p:nvSpPr>
          <p:cNvPr id="1206" name="Google Shape;1206;p188"/>
          <p:cNvSpPr txBox="1">
            <a:spLocks noGrp="1"/>
          </p:cNvSpPr>
          <p:nvPr>
            <p:ph type="title"/>
          </p:nvPr>
        </p:nvSpPr>
        <p:spPr>
          <a:xfrm>
            <a:off x="1725613" y="274637"/>
            <a:ext cx="8485187" cy="1243012"/>
          </a:xfrm>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100"/>
            </a:pPr>
            <a:r>
              <a:rPr lang="en-US" sz="4100" b="1" dirty="0">
                <a:solidFill>
                  <a:schemeClr val="dk2"/>
                </a:solidFill>
                <a:latin typeface="Century Schoolbook" panose="02040604050505020304" pitchFamily="18" charset="0"/>
                <a:ea typeface="Rambla"/>
                <a:cs typeface="Rambla"/>
                <a:sym typeface="Rambla"/>
              </a:rPr>
              <a:t>Causes of </a:t>
            </a:r>
            <a:br>
              <a:rPr lang="en-US" sz="4100" b="1" dirty="0">
                <a:solidFill>
                  <a:schemeClr val="dk2"/>
                </a:solidFill>
                <a:latin typeface="Century Schoolbook" panose="02040604050505020304" pitchFamily="18" charset="0"/>
                <a:ea typeface="Rambla"/>
                <a:cs typeface="Rambla"/>
                <a:sym typeface="Rambla"/>
              </a:rPr>
            </a:br>
            <a:r>
              <a:rPr lang="en-US" sz="4100" b="1" dirty="0">
                <a:solidFill>
                  <a:schemeClr val="dk2"/>
                </a:solidFill>
                <a:latin typeface="Century Schoolbook" panose="02040604050505020304" pitchFamily="18" charset="0"/>
                <a:ea typeface="Rambla"/>
                <a:cs typeface="Rambla"/>
                <a:sym typeface="Rambla"/>
              </a:rPr>
              <a:t>FAI</a:t>
            </a:r>
            <a:endParaRPr sz="4100" b="1" dirty="0">
              <a:solidFill>
                <a:schemeClr val="dk2"/>
              </a:solidFill>
              <a:latin typeface="Century Schoolbook" panose="02040604050505020304" pitchFamily="18" charset="0"/>
              <a:ea typeface="Rambla"/>
              <a:cs typeface="Rambla"/>
              <a:sym typeface="Rambla"/>
            </a:endParaRPr>
          </a:p>
        </p:txBody>
      </p:sp>
      <p:sp>
        <p:nvSpPr>
          <p:cNvPr id="1207" name="Google Shape;1207;p188"/>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365125" indent="-255587">
              <a:lnSpc>
                <a:spcPct val="100000"/>
              </a:lnSpc>
              <a:spcBef>
                <a:spcPts val="0"/>
              </a:spcBef>
              <a:buClr>
                <a:schemeClr val="accent1"/>
              </a:buClr>
              <a:buSzPts val="1836"/>
              <a:buFont typeface="Noto Sans Symbols"/>
              <a:buChar char="▶"/>
            </a:pPr>
            <a:r>
              <a:rPr lang="en-US" sz="2700">
                <a:solidFill>
                  <a:schemeClr val="dk1"/>
                </a:solidFill>
                <a:latin typeface="Rambla"/>
                <a:ea typeface="Rambla"/>
                <a:cs typeface="Rambla"/>
                <a:sym typeface="Rambla"/>
              </a:rPr>
              <a:t>Musielak B et al BMC Musculoskeletal Disorders 2016</a:t>
            </a:r>
            <a:endParaRPr/>
          </a:p>
          <a:p>
            <a:pPr marL="365125" indent="-139001">
              <a:lnSpc>
                <a:spcPct val="100000"/>
              </a:lnSpc>
              <a:spcBef>
                <a:spcPts val="400"/>
              </a:spcBef>
              <a:buClr>
                <a:schemeClr val="accent1"/>
              </a:buClr>
              <a:buSzPts val="1836"/>
              <a:buNone/>
            </a:pPr>
            <a:endParaRPr sz="2700">
              <a:solidFill>
                <a:schemeClr val="dk1"/>
              </a:solidFill>
              <a:latin typeface="Rambla"/>
              <a:ea typeface="Rambla"/>
              <a:cs typeface="Rambla"/>
              <a:sym typeface="Rambla"/>
            </a:endParaRPr>
          </a:p>
          <a:p>
            <a:pPr marL="365125" indent="-255587">
              <a:lnSpc>
                <a:spcPct val="100000"/>
              </a:lnSpc>
              <a:spcBef>
                <a:spcPts val="400"/>
              </a:spcBef>
              <a:buClr>
                <a:schemeClr val="accent1"/>
              </a:buClr>
              <a:buSzPts val="1836"/>
              <a:buFont typeface="Noto Sans Symbols"/>
              <a:buChar char="▶"/>
            </a:pPr>
            <a:r>
              <a:rPr lang="en-US" sz="2700">
                <a:solidFill>
                  <a:schemeClr val="dk1"/>
                </a:solidFill>
                <a:latin typeface="Rambla"/>
                <a:ea typeface="Rambla"/>
                <a:cs typeface="Rambla"/>
                <a:sym typeface="Rambla"/>
              </a:rPr>
              <a:t>Retrospectively evaluated 31 male patients who had surgery for FAI and using 3D CT scan </a:t>
            </a:r>
            <a:endParaRPr/>
          </a:p>
          <a:p>
            <a:pPr marL="365125" indent="-139001">
              <a:lnSpc>
                <a:spcPct val="100000"/>
              </a:lnSpc>
              <a:spcBef>
                <a:spcPts val="400"/>
              </a:spcBef>
              <a:buClr>
                <a:schemeClr val="accent1"/>
              </a:buClr>
              <a:buSzPts val="1836"/>
              <a:buNone/>
            </a:pPr>
            <a:endParaRPr sz="2700">
              <a:solidFill>
                <a:schemeClr val="dk1"/>
              </a:solidFill>
              <a:latin typeface="Rambla"/>
              <a:ea typeface="Rambla"/>
              <a:cs typeface="Rambla"/>
              <a:sym typeface="Rambla"/>
            </a:endParaRPr>
          </a:p>
          <a:p>
            <a:pPr marL="365125" indent="-255587">
              <a:lnSpc>
                <a:spcPct val="100000"/>
              </a:lnSpc>
              <a:spcBef>
                <a:spcPts val="400"/>
              </a:spcBef>
              <a:buClr>
                <a:schemeClr val="accent1"/>
              </a:buClr>
              <a:buSzPts val="1836"/>
              <a:buFont typeface="Noto Sans Symbols"/>
              <a:buChar char="▶"/>
            </a:pPr>
            <a:r>
              <a:rPr lang="en-US" sz="2700">
                <a:solidFill>
                  <a:schemeClr val="dk1"/>
                </a:solidFill>
                <a:latin typeface="Rambla"/>
                <a:ea typeface="Rambla"/>
                <a:cs typeface="Rambla"/>
                <a:sym typeface="Rambla"/>
              </a:rPr>
              <a:t>The purpose of the study was to evaluate the movement of a hemipelvis in FAI </a:t>
            </a:r>
            <a:endParaRPr/>
          </a:p>
        </p:txBody>
      </p:sp>
    </p:spTree>
    <p:extLst>
      <p:ext uri="{BB962C8B-B14F-4D97-AF65-F5344CB8AC3E}">
        <p14:creationId xmlns:p14="http://schemas.microsoft.com/office/powerpoint/2010/main" val="805871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sp>
        <p:nvSpPr>
          <p:cNvPr id="1212" name="Google Shape;1212;p189"/>
          <p:cNvSpPr txBox="1">
            <a:spLocks noGrp="1"/>
          </p:cNvSpPr>
          <p:nvPr>
            <p:ph type="title"/>
          </p:nvPr>
        </p:nvSpPr>
        <p:spPr>
          <a:xfrm>
            <a:off x="1725613" y="274637"/>
            <a:ext cx="8485187" cy="1243012"/>
          </a:xfrm>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100"/>
            </a:pPr>
            <a:r>
              <a:rPr lang="en-US" sz="4100" b="1" dirty="0">
                <a:solidFill>
                  <a:schemeClr val="dk2"/>
                </a:solidFill>
                <a:latin typeface="Century Schoolbook" panose="02040604050505020304" pitchFamily="18" charset="0"/>
                <a:ea typeface="Rambla"/>
                <a:cs typeface="Rambla"/>
                <a:sym typeface="Rambla"/>
              </a:rPr>
              <a:t>Causes of </a:t>
            </a:r>
            <a:br>
              <a:rPr lang="en-US" sz="4100" b="1" dirty="0">
                <a:solidFill>
                  <a:schemeClr val="dk2"/>
                </a:solidFill>
                <a:latin typeface="Century Schoolbook" panose="02040604050505020304" pitchFamily="18" charset="0"/>
                <a:ea typeface="Rambla"/>
                <a:cs typeface="Rambla"/>
                <a:sym typeface="Rambla"/>
              </a:rPr>
            </a:br>
            <a:r>
              <a:rPr lang="en-US" sz="4100" b="1" dirty="0">
                <a:solidFill>
                  <a:schemeClr val="dk2"/>
                </a:solidFill>
                <a:ea typeface="Rambla"/>
                <a:cs typeface="Rambla"/>
                <a:sym typeface="Rambla"/>
              </a:rPr>
              <a:t>FAI</a:t>
            </a:r>
            <a:endParaRPr sz="4100" b="1" dirty="0">
              <a:solidFill>
                <a:schemeClr val="dk2"/>
              </a:solidFill>
              <a:ea typeface="Rambla"/>
              <a:cs typeface="Rambla"/>
              <a:sym typeface="Rambla"/>
            </a:endParaRPr>
          </a:p>
        </p:txBody>
      </p:sp>
      <p:sp>
        <p:nvSpPr>
          <p:cNvPr id="1213" name="Google Shape;1213;p189"/>
          <p:cNvSpPr txBox="1">
            <a:spLocks noGrp="1"/>
          </p:cNvSpPr>
          <p:nvPr>
            <p:ph idx="1"/>
          </p:nvPr>
        </p:nvSpPr>
        <p:spPr>
          <a:xfrm>
            <a:off x="5524501" y="378822"/>
            <a:ext cx="4686299" cy="6479177"/>
          </a:xfrm>
          <a:prstGeom prst="rect">
            <a:avLst/>
          </a:prstGeom>
          <a:noFill/>
          <a:ln>
            <a:noFill/>
          </a:ln>
        </p:spPr>
        <p:txBody>
          <a:bodyPr spcFirstLastPara="1" vert="horz" wrap="square" lIns="91425" tIns="45700" rIns="91425" bIns="45700" rtlCol="0" anchor="t" anchorCtr="0">
            <a:noAutofit/>
          </a:bodyPr>
          <a:lstStyle/>
          <a:p>
            <a:pPr marL="365125" indent="-255587">
              <a:spcBef>
                <a:spcPts val="0"/>
              </a:spcBef>
              <a:buClr>
                <a:schemeClr val="accent1"/>
              </a:buClr>
              <a:buSzPts val="1700"/>
              <a:buFont typeface="Noto Sans Symbols"/>
              <a:buChar char="▶"/>
            </a:pPr>
            <a:r>
              <a:rPr lang="en-US" sz="2000" dirty="0">
                <a:solidFill>
                  <a:schemeClr val="dk1"/>
                </a:solidFill>
                <a:latin typeface="Rambla"/>
                <a:ea typeface="Rambla"/>
                <a:cs typeface="Rambla"/>
                <a:sym typeface="Rambla"/>
              </a:rPr>
              <a:t>Musielak B et al BMC Musculoskeletal Disorders 2016 cont:</a:t>
            </a:r>
            <a:endParaRPr sz="2000" dirty="0"/>
          </a:p>
          <a:p>
            <a:pPr marL="365125" indent="-147637">
              <a:spcBef>
                <a:spcPts val="400"/>
              </a:spcBef>
              <a:buClr>
                <a:schemeClr val="accent1"/>
              </a:buClr>
              <a:buSzPts val="1700"/>
              <a:buNone/>
            </a:pPr>
            <a:endParaRPr sz="2000" dirty="0">
              <a:solidFill>
                <a:schemeClr val="dk1"/>
              </a:solidFill>
              <a:latin typeface="Rambla"/>
              <a:ea typeface="Rambla"/>
              <a:cs typeface="Rambla"/>
              <a:sym typeface="Rambla"/>
            </a:endParaRPr>
          </a:p>
          <a:p>
            <a:pPr marL="365125" indent="-255587">
              <a:spcBef>
                <a:spcPts val="400"/>
              </a:spcBef>
              <a:buClr>
                <a:schemeClr val="accent1"/>
              </a:buClr>
              <a:buSzPts val="1700"/>
              <a:buFont typeface="Noto Sans Symbols"/>
              <a:buChar char="▶"/>
            </a:pPr>
            <a:r>
              <a:rPr lang="en-US" sz="2000" dirty="0">
                <a:solidFill>
                  <a:schemeClr val="dk1"/>
                </a:solidFill>
                <a:latin typeface="Rambla"/>
                <a:ea typeface="Rambla"/>
                <a:cs typeface="Rambla"/>
                <a:sym typeface="Rambla"/>
              </a:rPr>
              <a:t>As the </a:t>
            </a:r>
            <a:r>
              <a:rPr lang="en-US" sz="2000" dirty="0" err="1">
                <a:solidFill>
                  <a:schemeClr val="dk1"/>
                </a:solidFill>
                <a:latin typeface="Rambla"/>
                <a:ea typeface="Rambla"/>
                <a:cs typeface="Rambla"/>
                <a:sym typeface="Rambla"/>
              </a:rPr>
              <a:t>hemipelvis</a:t>
            </a:r>
            <a:r>
              <a:rPr lang="en-US" sz="2000" dirty="0">
                <a:solidFill>
                  <a:schemeClr val="dk1"/>
                </a:solidFill>
                <a:latin typeface="Rambla"/>
                <a:ea typeface="Rambla"/>
                <a:cs typeface="Rambla"/>
                <a:sym typeface="Rambla"/>
              </a:rPr>
              <a:t> moves anterior and laterally the acetabulum faces more caudally. </a:t>
            </a:r>
            <a:endParaRPr sz="2000" dirty="0"/>
          </a:p>
          <a:p>
            <a:pPr marL="365125" indent="-147637">
              <a:spcBef>
                <a:spcPts val="400"/>
              </a:spcBef>
              <a:buClr>
                <a:schemeClr val="accent1"/>
              </a:buClr>
              <a:buSzPts val="1700"/>
              <a:buNone/>
            </a:pPr>
            <a:endParaRPr sz="2000" dirty="0">
              <a:solidFill>
                <a:schemeClr val="dk1"/>
              </a:solidFill>
              <a:latin typeface="Rambla"/>
              <a:ea typeface="Rambla"/>
              <a:cs typeface="Rambla"/>
              <a:sym typeface="Rambla"/>
            </a:endParaRPr>
          </a:p>
          <a:p>
            <a:pPr marL="365125" indent="-255587">
              <a:spcBef>
                <a:spcPts val="400"/>
              </a:spcBef>
              <a:buClr>
                <a:schemeClr val="accent1"/>
              </a:buClr>
              <a:buSzPts val="1700"/>
              <a:buFont typeface="Noto Sans Symbols"/>
              <a:buChar char="▶"/>
            </a:pPr>
            <a:r>
              <a:rPr lang="en-US" sz="2000" dirty="0">
                <a:solidFill>
                  <a:schemeClr val="dk1"/>
                </a:solidFill>
                <a:latin typeface="Rambla"/>
                <a:ea typeface="Rambla"/>
                <a:cs typeface="Rambla"/>
                <a:sym typeface="Rambla"/>
              </a:rPr>
              <a:t>This movement of the </a:t>
            </a:r>
            <a:r>
              <a:rPr lang="en-US" sz="2000" dirty="0" err="1">
                <a:solidFill>
                  <a:schemeClr val="dk1"/>
                </a:solidFill>
                <a:latin typeface="Rambla"/>
                <a:ea typeface="Rambla"/>
                <a:cs typeface="Rambla"/>
                <a:sym typeface="Rambla"/>
              </a:rPr>
              <a:t>hemipelvis</a:t>
            </a:r>
            <a:r>
              <a:rPr lang="en-US" sz="2000" dirty="0">
                <a:solidFill>
                  <a:schemeClr val="dk1"/>
                </a:solidFill>
                <a:latin typeface="Rambla"/>
                <a:ea typeface="Rambla"/>
                <a:cs typeface="Rambla"/>
                <a:sym typeface="Rambla"/>
              </a:rPr>
              <a:t> creates an increase in </a:t>
            </a:r>
            <a:r>
              <a:rPr lang="en-US" sz="2000" dirty="0" err="1">
                <a:solidFill>
                  <a:schemeClr val="dk1"/>
                </a:solidFill>
                <a:latin typeface="Rambla"/>
                <a:ea typeface="Rambla"/>
                <a:cs typeface="Rambla"/>
                <a:sym typeface="Rambla"/>
              </a:rPr>
              <a:t>anteversion</a:t>
            </a:r>
            <a:r>
              <a:rPr lang="en-US" sz="2000" dirty="0">
                <a:solidFill>
                  <a:schemeClr val="dk1"/>
                </a:solidFill>
                <a:latin typeface="Rambla"/>
                <a:ea typeface="Rambla"/>
                <a:cs typeface="Rambla"/>
                <a:sym typeface="Rambla"/>
              </a:rPr>
              <a:t> of acetabulum. </a:t>
            </a:r>
            <a:endParaRPr sz="2000" dirty="0"/>
          </a:p>
          <a:p>
            <a:pPr marL="365125" indent="-147637">
              <a:spcBef>
                <a:spcPts val="400"/>
              </a:spcBef>
              <a:buClr>
                <a:schemeClr val="accent1"/>
              </a:buClr>
              <a:buSzPts val="1700"/>
              <a:buNone/>
            </a:pPr>
            <a:endParaRPr sz="2000" dirty="0">
              <a:solidFill>
                <a:schemeClr val="dk1"/>
              </a:solidFill>
              <a:latin typeface="Rambla"/>
              <a:ea typeface="Rambla"/>
              <a:cs typeface="Rambla"/>
              <a:sym typeface="Rambla"/>
            </a:endParaRPr>
          </a:p>
          <a:p>
            <a:pPr marL="365125" indent="-255587">
              <a:spcBef>
                <a:spcPts val="400"/>
              </a:spcBef>
              <a:buClr>
                <a:schemeClr val="accent1"/>
              </a:buClr>
              <a:buSzPts val="1700"/>
              <a:buFont typeface="Noto Sans Symbols"/>
              <a:buChar char="▶"/>
            </a:pPr>
            <a:r>
              <a:rPr lang="en-US" sz="2000" dirty="0">
                <a:solidFill>
                  <a:schemeClr val="dk1"/>
                </a:solidFill>
                <a:latin typeface="Rambla"/>
                <a:ea typeface="Rambla"/>
                <a:cs typeface="Rambla"/>
                <a:sym typeface="Rambla"/>
              </a:rPr>
              <a:t>Possible reasons to increase coverage posteriorly to prevent dislocation and prevent dynamic conflict with the femoral head anteriorly.  </a:t>
            </a:r>
            <a:endParaRPr lang="en-US" sz="2000" dirty="0" smtClean="0">
              <a:solidFill>
                <a:schemeClr val="dk1"/>
              </a:solidFill>
              <a:latin typeface="Rambla"/>
              <a:ea typeface="Rambla"/>
              <a:cs typeface="Rambla"/>
              <a:sym typeface="Rambla"/>
            </a:endParaRPr>
          </a:p>
          <a:p>
            <a:pPr marL="365125" indent="-255587">
              <a:spcBef>
                <a:spcPts val="400"/>
              </a:spcBef>
              <a:buClr>
                <a:schemeClr val="accent1"/>
              </a:buClr>
              <a:buSzPts val="1700"/>
              <a:buFont typeface="Noto Sans Symbols"/>
              <a:buChar char="▶"/>
            </a:pPr>
            <a:endParaRPr lang="en-US" sz="2000" dirty="0">
              <a:solidFill>
                <a:schemeClr val="dk1"/>
              </a:solidFill>
              <a:latin typeface="Rambla"/>
              <a:sym typeface="Rambla"/>
            </a:endParaRPr>
          </a:p>
          <a:p>
            <a:pPr marL="365125" indent="-255587">
              <a:spcBef>
                <a:spcPts val="400"/>
              </a:spcBef>
              <a:buClr>
                <a:schemeClr val="accent1"/>
              </a:buClr>
              <a:buSzPts val="1700"/>
              <a:buFont typeface="Noto Sans Symbols"/>
              <a:buChar char="▶"/>
            </a:pPr>
            <a:r>
              <a:rPr lang="en-US" sz="1200" dirty="0" smtClean="0"/>
              <a:t>Schwarz J et al </a:t>
            </a:r>
            <a:r>
              <a:rPr lang="en-US" sz="1200" b="1" dirty="0"/>
              <a:t>Effect of Pelvic Sagittal Tilt and Axial Rotation on </a:t>
            </a:r>
            <a:r>
              <a:rPr lang="en-US" sz="1200" b="1" dirty="0" smtClean="0"/>
              <a:t>Functional </a:t>
            </a:r>
            <a:r>
              <a:rPr lang="en-US" sz="1200" b="1" dirty="0"/>
              <a:t>Acetabular </a:t>
            </a:r>
            <a:r>
              <a:rPr lang="en-US" sz="1200" b="1" dirty="0" smtClean="0"/>
              <a:t>Orientation,</a:t>
            </a:r>
            <a:r>
              <a:rPr lang="en-US" dirty="0"/>
              <a:t> </a:t>
            </a:r>
            <a:r>
              <a:rPr lang="en-US" sz="1200" dirty="0"/>
              <a:t>Orthopedics. 2023 Jan-Feb;46(1):e27-e30. </a:t>
            </a:r>
            <a:r>
              <a:rPr lang="en-US" sz="1200" dirty="0" err="1"/>
              <a:t>doi</a:t>
            </a:r>
            <a:r>
              <a:rPr lang="en-US" sz="1200" dirty="0"/>
              <a:t>: 10.3928/01477447-20221003-04. </a:t>
            </a:r>
            <a:r>
              <a:rPr lang="en-US" sz="1200" dirty="0" err="1"/>
              <a:t>Epub</a:t>
            </a:r>
            <a:r>
              <a:rPr lang="en-US" sz="1200" dirty="0"/>
              <a:t> 2022 Oct 6.PMID: 36206512 </a:t>
            </a:r>
            <a:endParaRPr lang="en-US" sz="1200" b="1" dirty="0"/>
          </a:p>
          <a:p>
            <a:pPr marL="365125" indent="-255587">
              <a:spcBef>
                <a:spcPts val="400"/>
              </a:spcBef>
              <a:buClr>
                <a:schemeClr val="accent1"/>
              </a:buClr>
              <a:buSzPts val="1700"/>
              <a:buFont typeface="Noto Sans Symbols"/>
              <a:buChar char="▶"/>
            </a:pPr>
            <a:endParaRPr sz="1200" dirty="0"/>
          </a:p>
        </p:txBody>
      </p:sp>
    </p:spTree>
    <p:extLst>
      <p:ext uri="{BB962C8B-B14F-4D97-AF65-F5344CB8AC3E}">
        <p14:creationId xmlns:p14="http://schemas.microsoft.com/office/powerpoint/2010/main" val="1927360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690689"/>
            <a:ext cx="10312782" cy="3918857"/>
          </a:xfrm>
          <a:prstGeom prst="rect">
            <a:avLst/>
          </a:prstGeom>
        </p:spPr>
      </p:pic>
      <p:sp>
        <p:nvSpPr>
          <p:cNvPr id="2" name="Title 1"/>
          <p:cNvSpPr>
            <a:spLocks noGrp="1"/>
          </p:cNvSpPr>
          <p:nvPr>
            <p:ph type="title"/>
          </p:nvPr>
        </p:nvSpPr>
        <p:spPr>
          <a:xfrm>
            <a:off x="838200" y="1"/>
            <a:ext cx="10515600" cy="1690688"/>
          </a:xfrm>
        </p:spPr>
        <p:txBody>
          <a:bodyPr/>
          <a:lstStyle/>
          <a:p>
            <a:r>
              <a:rPr lang="en-US" dirty="0" smtClean="0"/>
              <a:t>Rotation of the pelvis is going to change acetabular version one side to another. </a:t>
            </a:r>
            <a:endParaRPr lang="en-US" dirty="0"/>
          </a:p>
        </p:txBody>
      </p:sp>
      <p:sp>
        <p:nvSpPr>
          <p:cNvPr id="5" name="Rectangle 4"/>
          <p:cNvSpPr/>
          <p:nvPr/>
        </p:nvSpPr>
        <p:spPr>
          <a:xfrm>
            <a:off x="539931" y="5934670"/>
            <a:ext cx="9048205" cy="923330"/>
          </a:xfrm>
          <a:prstGeom prst="rect">
            <a:avLst/>
          </a:prstGeom>
        </p:spPr>
        <p:txBody>
          <a:bodyPr wrap="square">
            <a:spAutoFit/>
          </a:bodyPr>
          <a:lstStyle/>
          <a:p>
            <a:pPr marL="365125" indent="-255587">
              <a:spcBef>
                <a:spcPts val="400"/>
              </a:spcBef>
              <a:buClr>
                <a:schemeClr val="accent1"/>
              </a:buClr>
              <a:buSzPts val="1700"/>
              <a:buFont typeface="Noto Sans Symbols"/>
              <a:buChar char="▶"/>
            </a:pPr>
            <a:r>
              <a:rPr lang="en-US" dirty="0"/>
              <a:t>Schwarz J et al </a:t>
            </a:r>
            <a:r>
              <a:rPr lang="en-US" b="1" dirty="0"/>
              <a:t>Effect of Pelvic Sagittal Tilt and Axial Rotation on Functional Acetabular Orientation,</a:t>
            </a:r>
            <a:r>
              <a:rPr lang="en-US" dirty="0"/>
              <a:t> Orthopedics. 2023 Jan-Feb;46(1):e27-e30. </a:t>
            </a:r>
            <a:r>
              <a:rPr lang="en-US" dirty="0" err="1"/>
              <a:t>doi</a:t>
            </a:r>
            <a:r>
              <a:rPr lang="en-US" dirty="0"/>
              <a:t>: 10.3928/01477447-20221003-04. </a:t>
            </a:r>
            <a:r>
              <a:rPr lang="en-US" dirty="0" err="1"/>
              <a:t>Epub</a:t>
            </a:r>
            <a:r>
              <a:rPr lang="en-US" dirty="0"/>
              <a:t> 2022 Oct 6.PMID: 36206512 </a:t>
            </a:r>
            <a:endParaRPr lang="en-US" b="1" dirty="0"/>
          </a:p>
        </p:txBody>
      </p:sp>
    </p:spTree>
    <p:extLst>
      <p:ext uri="{BB962C8B-B14F-4D97-AF65-F5344CB8AC3E}">
        <p14:creationId xmlns:p14="http://schemas.microsoft.com/office/powerpoint/2010/main" val="59218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18"/>
        <p:cNvGrpSpPr/>
        <p:nvPr/>
      </p:nvGrpSpPr>
      <p:grpSpPr>
        <a:xfrm>
          <a:off x="0" y="0"/>
          <a:ext cx="0" cy="0"/>
          <a:chOff x="0" y="0"/>
          <a:chExt cx="0" cy="0"/>
        </a:xfrm>
      </p:grpSpPr>
      <p:sp>
        <p:nvSpPr>
          <p:cNvPr id="1220" name="Google Shape;1220;p190"/>
          <p:cNvSpPr txBox="1">
            <a:spLocks noGrp="1"/>
          </p:cNvSpPr>
          <p:nvPr>
            <p:ph type="title"/>
          </p:nvPr>
        </p:nvSpPr>
        <p:spPr>
          <a:prstGeom prst="rect">
            <a:avLst/>
          </a:prstGeom>
        </p:spPr>
        <p:txBody>
          <a:bodyPr spcFirstLastPara="1" vert="horz" wrap="square" lIns="91425" tIns="45700" rIns="91425" bIns="45700" rtlCol="0" anchor="ctr" anchorCtr="0">
            <a:noAutofit/>
          </a:bodyPr>
          <a:lstStyle/>
          <a:p>
            <a:pPr>
              <a:spcBef>
                <a:spcPts val="0"/>
              </a:spcBef>
            </a:pPr>
            <a:r>
              <a:rPr lang="en-US" dirty="0"/>
              <a:t>Causes of FAI</a:t>
            </a:r>
            <a:endParaRPr dirty="0"/>
          </a:p>
        </p:txBody>
      </p:sp>
      <p:sp>
        <p:nvSpPr>
          <p:cNvPr id="1219" name="Google Shape;1219;p190"/>
          <p:cNvSpPr txBox="1">
            <a:spLocks noGrp="1"/>
          </p:cNvSpPr>
          <p:nvPr>
            <p:ph idx="1"/>
          </p:nvPr>
        </p:nvSpPr>
        <p:spPr>
          <a:prstGeom prst="rect">
            <a:avLst/>
          </a:prstGeom>
        </p:spPr>
        <p:txBody>
          <a:bodyPr spcFirstLastPara="1" vert="horz" wrap="square" lIns="91425" tIns="45700" rIns="91425" bIns="45700" rtlCol="0" anchor="t" anchorCtr="0">
            <a:noAutofit/>
          </a:bodyPr>
          <a:lstStyle/>
          <a:p>
            <a:pPr marL="0" indent="0">
              <a:spcBef>
                <a:spcPts val="400"/>
              </a:spcBef>
              <a:buNone/>
            </a:pPr>
            <a:endParaRPr lang="en-US" dirty="0"/>
          </a:p>
          <a:p>
            <a:pPr marL="0" indent="0">
              <a:spcBef>
                <a:spcPts val="400"/>
              </a:spcBef>
              <a:buNone/>
            </a:pPr>
            <a:r>
              <a:rPr lang="en-US" dirty="0" smtClean="0"/>
              <a:t>Bagwell et al., 2016a; </a:t>
            </a:r>
            <a:r>
              <a:rPr lang="en-US" dirty="0" err="1" smtClean="0"/>
              <a:t>Lamontagne</a:t>
            </a:r>
            <a:r>
              <a:rPr lang="en-US" dirty="0" smtClean="0"/>
              <a:t> et al., 2009 2017; Ng et al., 2015,</a:t>
            </a:r>
            <a:endParaRPr dirty="0" smtClean="0"/>
          </a:p>
          <a:p>
            <a:pPr marL="0" indent="0">
              <a:spcBef>
                <a:spcPts val="400"/>
              </a:spcBef>
              <a:buNone/>
            </a:pPr>
            <a:endParaRPr dirty="0" smtClean="0"/>
          </a:p>
          <a:p>
            <a:pPr marL="0" indent="0">
              <a:spcBef>
                <a:spcPts val="400"/>
              </a:spcBef>
              <a:buNone/>
            </a:pPr>
            <a:r>
              <a:rPr lang="en-US" dirty="0" smtClean="0"/>
              <a:t>Decreased ability of persons with FAIS to posteriorly tilt the pelvis during motions requiring large ranges of hip flexion, such as a deep squat</a:t>
            </a:r>
            <a:endParaRPr dirty="0" smtClean="0"/>
          </a:p>
          <a:p>
            <a:pPr marL="0" indent="0">
              <a:spcBef>
                <a:spcPts val="400"/>
              </a:spcBef>
              <a:buNone/>
            </a:pPr>
            <a:endParaRPr dirty="0" smtClean="0"/>
          </a:p>
          <a:p>
            <a:pPr marL="0" indent="0">
              <a:spcBef>
                <a:spcPts val="400"/>
              </a:spcBef>
              <a:buNone/>
            </a:pPr>
            <a:endParaRPr dirty="0" smtClean="0"/>
          </a:p>
          <a:p>
            <a:pPr marL="0" indent="0">
              <a:spcBef>
                <a:spcPts val="400"/>
              </a:spcBef>
              <a:buClr>
                <a:schemeClr val="dk1"/>
              </a:buClr>
              <a:buSzPts val="1100"/>
              <a:buNone/>
            </a:pPr>
            <a:endParaRPr dirty="0" smtClean="0"/>
          </a:p>
          <a:p>
            <a:pPr marL="0" indent="0">
              <a:spcBef>
                <a:spcPts val="400"/>
              </a:spcBef>
              <a:buNone/>
            </a:pPr>
            <a:endParaRPr dirty="0"/>
          </a:p>
        </p:txBody>
      </p:sp>
    </p:spTree>
    <p:extLst>
      <p:ext uri="{BB962C8B-B14F-4D97-AF65-F5344CB8AC3E}">
        <p14:creationId xmlns:p14="http://schemas.microsoft.com/office/powerpoint/2010/main" val="2004159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25"/>
        <p:cNvGrpSpPr/>
        <p:nvPr/>
      </p:nvGrpSpPr>
      <p:grpSpPr>
        <a:xfrm>
          <a:off x="0" y="0"/>
          <a:ext cx="0" cy="0"/>
          <a:chOff x="0" y="0"/>
          <a:chExt cx="0" cy="0"/>
        </a:xfrm>
      </p:grpSpPr>
      <p:sp>
        <p:nvSpPr>
          <p:cNvPr id="1227" name="Google Shape;1227;p191"/>
          <p:cNvSpPr txBox="1">
            <a:spLocks noGrp="1"/>
          </p:cNvSpPr>
          <p:nvPr>
            <p:ph type="title"/>
          </p:nvPr>
        </p:nvSpPr>
        <p:spPr>
          <a:prstGeom prst="rect">
            <a:avLst/>
          </a:prstGeom>
        </p:spPr>
        <p:txBody>
          <a:bodyPr spcFirstLastPara="1" vert="horz" wrap="square" lIns="91425" tIns="45700" rIns="91425" bIns="45700" rtlCol="0" anchor="ctr" anchorCtr="0">
            <a:noAutofit/>
          </a:bodyPr>
          <a:lstStyle/>
          <a:p>
            <a:pPr>
              <a:spcBef>
                <a:spcPts val="0"/>
              </a:spcBef>
            </a:pPr>
            <a:r>
              <a:rPr lang="en-US"/>
              <a:t>Causes of FAI</a:t>
            </a:r>
            <a:endParaRPr/>
          </a:p>
        </p:txBody>
      </p:sp>
      <p:sp>
        <p:nvSpPr>
          <p:cNvPr id="1226" name="Google Shape;1226;p191"/>
          <p:cNvSpPr txBox="1">
            <a:spLocks noGrp="1"/>
          </p:cNvSpPr>
          <p:nvPr>
            <p:ph idx="1"/>
          </p:nvPr>
        </p:nvSpPr>
        <p:spPr>
          <a:prstGeom prst="rect">
            <a:avLst/>
          </a:prstGeom>
        </p:spPr>
        <p:txBody>
          <a:bodyPr spcFirstLastPara="1" vert="horz" wrap="square" lIns="91425" tIns="45700" rIns="91425" bIns="45700" rtlCol="0" anchor="t" anchorCtr="0">
            <a:noAutofit/>
          </a:bodyPr>
          <a:lstStyle/>
          <a:p>
            <a:pPr marL="0" indent="0">
              <a:spcBef>
                <a:spcPts val="400"/>
              </a:spcBef>
              <a:buNone/>
            </a:pPr>
            <a:endParaRPr lang="en-US" dirty="0" smtClean="0"/>
          </a:p>
          <a:p>
            <a:pPr marL="0" indent="0">
              <a:spcBef>
                <a:spcPts val="400"/>
              </a:spcBef>
              <a:buNone/>
            </a:pPr>
            <a:r>
              <a:rPr lang="en-US" dirty="0" err="1" smtClean="0"/>
              <a:t>Azevedo</a:t>
            </a:r>
            <a:r>
              <a:rPr lang="en-US" dirty="0" smtClean="0"/>
              <a:t> </a:t>
            </a:r>
            <a:r>
              <a:rPr lang="en-US" dirty="0"/>
              <a:t>et al., 2016; Lewis et al., 2018a; Lewis et al., 2018b; Rylander et al., </a:t>
            </a:r>
            <a:r>
              <a:rPr lang="en-US" dirty="0" smtClean="0"/>
              <a:t>2013</a:t>
            </a:r>
            <a:r>
              <a:rPr lang="en-US" dirty="0"/>
              <a:t>, Yin </a:t>
            </a:r>
            <a:r>
              <a:rPr lang="en-US" dirty="0" err="1"/>
              <a:t>Qf</a:t>
            </a:r>
            <a:r>
              <a:rPr lang="en-US" dirty="0"/>
              <a:t> et al 2021 </a:t>
            </a:r>
            <a:endParaRPr dirty="0"/>
          </a:p>
          <a:p>
            <a:pPr marL="0" indent="0">
              <a:spcBef>
                <a:spcPts val="400"/>
              </a:spcBef>
              <a:buNone/>
            </a:pPr>
            <a:endParaRPr dirty="0"/>
          </a:p>
          <a:p>
            <a:pPr marL="0" indent="0">
              <a:spcBef>
                <a:spcPts val="400"/>
              </a:spcBef>
              <a:buClr>
                <a:schemeClr val="dk1"/>
              </a:buClr>
              <a:buSzPts val="1100"/>
              <a:buNone/>
            </a:pPr>
            <a:r>
              <a:rPr lang="en-US" dirty="0"/>
              <a:t>Persons with FAIS have been reported to assume a relatively more anteriorly tilted pelvis compared to healthy </a:t>
            </a:r>
            <a:r>
              <a:rPr lang="en-US" dirty="0" smtClean="0"/>
              <a:t>controls</a:t>
            </a:r>
          </a:p>
          <a:p>
            <a:pPr marL="0" indent="0">
              <a:spcBef>
                <a:spcPts val="400"/>
              </a:spcBef>
              <a:buClr>
                <a:schemeClr val="dk1"/>
              </a:buClr>
              <a:buSzPts val="1100"/>
              <a:buNone/>
            </a:pPr>
            <a:endParaRPr lang="en-US" dirty="0"/>
          </a:p>
          <a:p>
            <a:pPr marL="0" indent="0">
              <a:spcBef>
                <a:spcPts val="400"/>
              </a:spcBef>
              <a:buClr>
                <a:schemeClr val="dk1"/>
              </a:buClr>
              <a:buSzPts val="1100"/>
              <a:buNone/>
            </a:pPr>
            <a:r>
              <a:rPr lang="en-US" dirty="0"/>
              <a:t>Most of the time, the pelvis has a synergetic tilt backward while hip flexing, which could prevent the contact cam lesion of the femoral head and acetabular rim. </a:t>
            </a:r>
            <a:endParaRPr dirty="0"/>
          </a:p>
          <a:p>
            <a:pPr marL="0" indent="0">
              <a:spcBef>
                <a:spcPts val="400"/>
              </a:spcBef>
              <a:buClr>
                <a:schemeClr val="dk1"/>
              </a:buClr>
              <a:buSzPts val="1100"/>
              <a:buNone/>
            </a:pPr>
            <a:endParaRPr dirty="0"/>
          </a:p>
          <a:p>
            <a:pPr marL="0" indent="0">
              <a:spcBef>
                <a:spcPts val="400"/>
              </a:spcBef>
              <a:buNone/>
            </a:pPr>
            <a:endParaRPr dirty="0"/>
          </a:p>
        </p:txBody>
      </p:sp>
    </p:spTree>
    <p:extLst>
      <p:ext uri="{BB962C8B-B14F-4D97-AF65-F5344CB8AC3E}">
        <p14:creationId xmlns:p14="http://schemas.microsoft.com/office/powerpoint/2010/main" val="332805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32"/>
        <p:cNvGrpSpPr/>
        <p:nvPr/>
      </p:nvGrpSpPr>
      <p:grpSpPr>
        <a:xfrm>
          <a:off x="0" y="0"/>
          <a:ext cx="0" cy="0"/>
          <a:chOff x="0" y="0"/>
          <a:chExt cx="0" cy="0"/>
        </a:xfrm>
      </p:grpSpPr>
      <p:sp>
        <p:nvSpPr>
          <p:cNvPr id="1234" name="Google Shape;1234;p192"/>
          <p:cNvSpPr txBox="1">
            <a:spLocks noGrp="1"/>
          </p:cNvSpPr>
          <p:nvPr>
            <p:ph type="title"/>
          </p:nvPr>
        </p:nvSpPr>
        <p:spPr>
          <a:prstGeom prst="rect">
            <a:avLst/>
          </a:prstGeom>
        </p:spPr>
        <p:txBody>
          <a:bodyPr spcFirstLastPara="1" vert="horz" wrap="square" lIns="91425" tIns="45700" rIns="91425" bIns="45700" rtlCol="0" anchor="ctr" anchorCtr="0">
            <a:noAutofit/>
          </a:bodyPr>
          <a:lstStyle/>
          <a:p>
            <a:pPr>
              <a:spcBef>
                <a:spcPts val="0"/>
              </a:spcBef>
            </a:pPr>
            <a:r>
              <a:rPr lang="en-US"/>
              <a:t>Causes of FAI</a:t>
            </a:r>
            <a:endParaRPr/>
          </a:p>
        </p:txBody>
      </p:sp>
      <p:sp>
        <p:nvSpPr>
          <p:cNvPr id="1233" name="Google Shape;1233;p192"/>
          <p:cNvSpPr txBox="1">
            <a:spLocks noGrp="1"/>
          </p:cNvSpPr>
          <p:nvPr>
            <p:ph idx="1"/>
          </p:nvPr>
        </p:nvSpPr>
        <p:spPr>
          <a:prstGeom prst="rect">
            <a:avLst/>
          </a:prstGeom>
        </p:spPr>
        <p:txBody>
          <a:bodyPr spcFirstLastPara="1" vert="horz" wrap="square" lIns="91425" tIns="45700" rIns="91425" bIns="45700" rtlCol="0" anchor="t" anchorCtr="0">
            <a:noAutofit/>
          </a:bodyPr>
          <a:lstStyle/>
          <a:p>
            <a:pPr marL="0" indent="0">
              <a:spcBef>
                <a:spcPts val="400"/>
              </a:spcBef>
              <a:buNone/>
            </a:pPr>
            <a:endParaRPr lang="en-US" dirty="0"/>
          </a:p>
          <a:p>
            <a:pPr marL="0" indent="0">
              <a:spcBef>
                <a:spcPts val="400"/>
              </a:spcBef>
              <a:buNone/>
            </a:pPr>
            <a:r>
              <a:rPr lang="en-US" dirty="0" smtClean="0"/>
              <a:t>Bagwell </a:t>
            </a:r>
            <a:r>
              <a:rPr lang="en-US" dirty="0"/>
              <a:t>JJ et al Clinical Biomechanics 2019</a:t>
            </a:r>
            <a:endParaRPr dirty="0"/>
          </a:p>
          <a:p>
            <a:pPr marL="0" indent="0">
              <a:spcBef>
                <a:spcPts val="400"/>
              </a:spcBef>
              <a:buNone/>
            </a:pPr>
            <a:endParaRPr dirty="0"/>
          </a:p>
          <a:p>
            <a:pPr marL="0" indent="0">
              <a:spcBef>
                <a:spcPts val="400"/>
              </a:spcBef>
              <a:buNone/>
            </a:pPr>
            <a:r>
              <a:rPr lang="en-US" dirty="0"/>
              <a:t>Evaluated posterior pelvic tilt during a squat and non weight bearing hip flexion in patient with FAI vs non FAI</a:t>
            </a:r>
            <a:endParaRPr dirty="0"/>
          </a:p>
          <a:p>
            <a:pPr marL="0" indent="0">
              <a:spcBef>
                <a:spcPts val="400"/>
              </a:spcBef>
              <a:buNone/>
            </a:pPr>
            <a:endParaRPr dirty="0"/>
          </a:p>
          <a:p>
            <a:pPr marL="0" indent="0">
              <a:spcBef>
                <a:spcPts val="400"/>
              </a:spcBef>
              <a:buNone/>
            </a:pPr>
            <a:r>
              <a:rPr lang="en-US" dirty="0"/>
              <a:t>Patients with FAI decreased posterior pelvic tilt during the squat and non weight bearing hip flexion vs controls </a:t>
            </a:r>
            <a:endParaRPr dirty="0"/>
          </a:p>
        </p:txBody>
      </p:sp>
    </p:spTree>
    <p:extLst>
      <p:ext uri="{BB962C8B-B14F-4D97-AF65-F5344CB8AC3E}">
        <p14:creationId xmlns:p14="http://schemas.microsoft.com/office/powerpoint/2010/main" val="1281661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t>Mechanism of injury</a:t>
            </a:r>
          </a:p>
        </p:txBody>
      </p:sp>
      <p:sp>
        <p:nvSpPr>
          <p:cNvPr id="5" name="Text Placeholder 4"/>
          <p:cNvSpPr>
            <a:spLocks noGrp="1"/>
          </p:cNvSpPr>
          <p:nvPr>
            <p:ph type="body" idx="1"/>
          </p:nvPr>
        </p:nvSpPr>
        <p:spPr/>
        <p:txBody>
          <a:bodyPr/>
          <a:lstStyle/>
          <a:p>
            <a:r>
              <a:rPr lang="en-US" sz="2400" dirty="0"/>
              <a:t>Suboptimal  loading   </a:t>
            </a:r>
            <a:r>
              <a:rPr lang="en-US" sz="2400" dirty="0" smtClean="0"/>
              <a:t>                 </a:t>
            </a:r>
            <a:r>
              <a:rPr lang="en-US" sz="2400" dirty="0"/>
              <a:t>Injury</a:t>
            </a:r>
          </a:p>
          <a:p>
            <a:endParaRPr lang="en-US" sz="2400" dirty="0"/>
          </a:p>
          <a:p>
            <a:r>
              <a:rPr lang="en-US" sz="2400" dirty="0"/>
              <a:t>Injury                  Pain</a:t>
            </a:r>
          </a:p>
          <a:p>
            <a:endParaRPr lang="en-US" sz="2400" dirty="0"/>
          </a:p>
          <a:p>
            <a:r>
              <a:rPr lang="en-US" sz="2400" dirty="0"/>
              <a:t>Pain                  Inaccurate movement</a:t>
            </a:r>
          </a:p>
          <a:p>
            <a:endParaRPr lang="en-US" sz="2400" dirty="0"/>
          </a:p>
          <a:p>
            <a:r>
              <a:rPr lang="en-US" sz="2400" dirty="0"/>
              <a:t>Inaccurate movement               Suboptimal loading</a:t>
            </a:r>
          </a:p>
        </p:txBody>
      </p:sp>
      <p:cxnSp>
        <p:nvCxnSpPr>
          <p:cNvPr id="3" name="Straight Arrow Connector 2"/>
          <p:cNvCxnSpPr/>
          <p:nvPr/>
        </p:nvCxnSpPr>
        <p:spPr>
          <a:xfrm flipV="1">
            <a:off x="4823994" y="2318876"/>
            <a:ext cx="1036318" cy="138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051147" y="3040089"/>
            <a:ext cx="978408" cy="138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906684" y="3678976"/>
            <a:ext cx="930748" cy="138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5051089" y="4327368"/>
            <a:ext cx="80356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1" name="Google Shape;1241;p193"/>
          <p:cNvSpPr txBox="1">
            <a:spLocks noGrp="1"/>
          </p:cNvSpPr>
          <p:nvPr>
            <p:ph type="title"/>
          </p:nvPr>
        </p:nvSpPr>
        <p:spPr>
          <a:prstGeom prst="rect">
            <a:avLst/>
          </a:prstGeom>
        </p:spPr>
        <p:txBody>
          <a:bodyPr spcFirstLastPara="1" vert="horz" wrap="square" lIns="91425" tIns="45700" rIns="91425" bIns="45700" rtlCol="0" anchor="ctr" anchorCtr="0">
            <a:noAutofit/>
          </a:bodyPr>
          <a:lstStyle/>
          <a:p>
            <a:pPr>
              <a:spcBef>
                <a:spcPts val="0"/>
              </a:spcBef>
            </a:pPr>
            <a:r>
              <a:rPr lang="en-US"/>
              <a:t>Causes of FAI</a:t>
            </a:r>
            <a:endParaRPr/>
          </a:p>
        </p:txBody>
      </p:sp>
      <p:sp>
        <p:nvSpPr>
          <p:cNvPr id="1240" name="Google Shape;1240;p193"/>
          <p:cNvSpPr txBox="1">
            <a:spLocks noGrp="1"/>
          </p:cNvSpPr>
          <p:nvPr>
            <p:ph idx="1"/>
          </p:nvPr>
        </p:nvSpPr>
        <p:spPr>
          <a:prstGeom prst="rect">
            <a:avLst/>
          </a:prstGeom>
        </p:spPr>
        <p:txBody>
          <a:bodyPr spcFirstLastPara="1" vert="horz" wrap="square" lIns="91425" tIns="45700" rIns="91425" bIns="45700" rtlCol="0" anchor="t" anchorCtr="0">
            <a:noAutofit/>
          </a:bodyPr>
          <a:lstStyle/>
          <a:p>
            <a:pPr marL="0" indent="0">
              <a:spcBef>
                <a:spcPts val="400"/>
              </a:spcBef>
              <a:buNone/>
            </a:pPr>
            <a:endParaRPr lang="en-US" dirty="0" smtClean="0"/>
          </a:p>
          <a:p>
            <a:pPr marL="0" indent="0">
              <a:spcBef>
                <a:spcPts val="400"/>
              </a:spcBef>
              <a:buNone/>
            </a:pPr>
            <a:r>
              <a:rPr lang="en-US" dirty="0" err="1" smtClean="0"/>
              <a:t>Bagwella</a:t>
            </a:r>
            <a:r>
              <a:rPr lang="en-US" dirty="0" smtClean="0"/>
              <a:t> </a:t>
            </a:r>
            <a:r>
              <a:rPr lang="en-US" dirty="0"/>
              <a:t>JJ et al Clinical Biomechanics 2019 </a:t>
            </a:r>
            <a:r>
              <a:rPr lang="en-US" dirty="0" err="1"/>
              <a:t>cont</a:t>
            </a:r>
            <a:r>
              <a:rPr lang="en-US" dirty="0"/>
              <a:t>;</a:t>
            </a:r>
            <a:endParaRPr dirty="0"/>
          </a:p>
          <a:p>
            <a:pPr marL="0" indent="0">
              <a:spcBef>
                <a:spcPts val="400"/>
              </a:spcBef>
              <a:buNone/>
            </a:pPr>
            <a:endParaRPr dirty="0"/>
          </a:p>
          <a:p>
            <a:pPr marL="0" indent="0">
              <a:spcBef>
                <a:spcPts val="400"/>
              </a:spcBef>
              <a:buClr>
                <a:schemeClr val="dk1"/>
              </a:buClr>
              <a:buSzPts val="1100"/>
              <a:buNone/>
            </a:pPr>
            <a:r>
              <a:rPr lang="en-US" dirty="0"/>
              <a:t>We speculate that a lack of </a:t>
            </a:r>
            <a:r>
              <a:rPr lang="en-US" dirty="0" err="1"/>
              <a:t>lumbopelvic</a:t>
            </a:r>
            <a:r>
              <a:rPr lang="en-US" dirty="0"/>
              <a:t> mobility or </a:t>
            </a:r>
            <a:r>
              <a:rPr lang="en-US" dirty="0" smtClean="0"/>
              <a:t>hip joint </a:t>
            </a:r>
            <a:r>
              <a:rPr lang="en-US" dirty="0"/>
              <a:t>capsular tightness is a potential cause of overall reduced pelvis motion.</a:t>
            </a:r>
            <a:endParaRPr dirty="0"/>
          </a:p>
          <a:p>
            <a:pPr marL="0" indent="0">
              <a:spcBef>
                <a:spcPts val="400"/>
              </a:spcBef>
              <a:buNone/>
            </a:pPr>
            <a:endParaRPr dirty="0"/>
          </a:p>
          <a:p>
            <a:pPr marL="0" indent="0">
              <a:spcBef>
                <a:spcPts val="400"/>
              </a:spcBef>
              <a:buClr>
                <a:schemeClr val="dk1"/>
              </a:buClr>
              <a:buSzPts val="1100"/>
              <a:buNone/>
            </a:pPr>
            <a:r>
              <a:rPr lang="en-US" dirty="0"/>
              <a:t> Limited </a:t>
            </a:r>
            <a:r>
              <a:rPr lang="en-US" dirty="0" err="1"/>
              <a:t>lumbopelvic</a:t>
            </a:r>
            <a:r>
              <a:rPr lang="en-US" dirty="0"/>
              <a:t> mobility could be the result of tightness of soft tissues</a:t>
            </a:r>
            <a:endParaRPr dirty="0"/>
          </a:p>
          <a:p>
            <a:pPr marL="0" indent="0">
              <a:spcBef>
                <a:spcPts val="400"/>
              </a:spcBef>
              <a:buNone/>
            </a:pPr>
            <a:endParaRPr dirty="0"/>
          </a:p>
        </p:txBody>
      </p:sp>
    </p:spTree>
    <p:extLst>
      <p:ext uri="{BB962C8B-B14F-4D97-AF65-F5344CB8AC3E}">
        <p14:creationId xmlns:p14="http://schemas.microsoft.com/office/powerpoint/2010/main" val="273376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FAI</a:t>
            </a:r>
            <a:endParaRPr lang="en-US" dirty="0"/>
          </a:p>
        </p:txBody>
      </p:sp>
      <p:sp>
        <p:nvSpPr>
          <p:cNvPr id="3" name="Content Placeholder 2"/>
          <p:cNvSpPr>
            <a:spLocks noGrp="1"/>
          </p:cNvSpPr>
          <p:nvPr>
            <p:ph idx="1"/>
          </p:nvPr>
        </p:nvSpPr>
        <p:spPr/>
        <p:txBody>
          <a:bodyPr/>
          <a:lstStyle/>
          <a:p>
            <a:pPr marL="0" indent="0">
              <a:buNone/>
            </a:pPr>
            <a:r>
              <a:rPr lang="en-US" dirty="0" smtClean="0"/>
              <a:t> Yin </a:t>
            </a:r>
            <a:r>
              <a:rPr lang="en-US" dirty="0" err="1" smtClean="0"/>
              <a:t>Qf</a:t>
            </a:r>
            <a:r>
              <a:rPr lang="en-US" dirty="0" smtClean="0"/>
              <a:t> et al 2021 Orthopedic Surgery, Fader RR et al 2018 </a:t>
            </a:r>
          </a:p>
          <a:p>
            <a:r>
              <a:rPr lang="en-US" dirty="0" smtClean="0"/>
              <a:t>Patients </a:t>
            </a:r>
            <a:r>
              <a:rPr lang="en-US" dirty="0"/>
              <a:t>who complain of sitting pain have a decreased </a:t>
            </a:r>
            <a:r>
              <a:rPr lang="en-US" dirty="0" smtClean="0"/>
              <a:t>Pelvic Incidence(PI) </a:t>
            </a:r>
            <a:r>
              <a:rPr lang="en-US" dirty="0"/>
              <a:t>and demonstrate less capability of pelvic tilting backward during sitting down compared to these without sitting pain complaint</a:t>
            </a:r>
            <a:r>
              <a:rPr lang="en-US" dirty="0" smtClean="0"/>
              <a:t>.</a:t>
            </a:r>
          </a:p>
          <a:p>
            <a:endParaRPr lang="en-US" dirty="0" smtClean="0"/>
          </a:p>
          <a:p>
            <a:r>
              <a:rPr lang="en-US" dirty="0" smtClean="0"/>
              <a:t>Insufficient </a:t>
            </a:r>
            <a:r>
              <a:rPr lang="en-US" dirty="0"/>
              <a:t>pelvic tilting backward could be an aggravating factor for pain in symptomatic cam‐type FAI patients</a:t>
            </a:r>
            <a:r>
              <a:rPr lang="en-US" dirty="0" smtClean="0"/>
              <a:t>.</a:t>
            </a:r>
          </a:p>
          <a:p>
            <a:endParaRPr lang="en-US" dirty="0"/>
          </a:p>
        </p:txBody>
      </p:sp>
    </p:spTree>
    <p:extLst>
      <p:ext uri="{BB962C8B-B14F-4D97-AF65-F5344CB8AC3E}">
        <p14:creationId xmlns:p14="http://schemas.microsoft.com/office/powerpoint/2010/main" val="2922939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06435" y="123383"/>
            <a:ext cx="6830292" cy="5889490"/>
          </a:xfrm>
          <a:prstGeom prst="rect">
            <a:avLst/>
          </a:prstGeom>
        </p:spPr>
      </p:pic>
    </p:spTree>
    <p:extLst>
      <p:ext uri="{BB962C8B-B14F-4D97-AF65-F5344CB8AC3E}">
        <p14:creationId xmlns:p14="http://schemas.microsoft.com/office/powerpoint/2010/main" val="3068356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 and Gait</a:t>
            </a:r>
            <a:endParaRPr lang="en-US" dirty="0"/>
          </a:p>
        </p:txBody>
      </p:sp>
      <p:sp>
        <p:nvSpPr>
          <p:cNvPr id="3" name="Content Placeholder 2"/>
          <p:cNvSpPr>
            <a:spLocks noGrp="1"/>
          </p:cNvSpPr>
          <p:nvPr>
            <p:ph idx="1"/>
          </p:nvPr>
        </p:nvSpPr>
        <p:spPr/>
        <p:txBody>
          <a:bodyPr/>
          <a:lstStyle/>
          <a:p>
            <a:r>
              <a:rPr lang="en-US" dirty="0" smtClean="0"/>
              <a:t>Diamond LE et al 2018 Gait and Posture</a:t>
            </a:r>
          </a:p>
          <a:p>
            <a:r>
              <a:rPr lang="en-US" dirty="0" smtClean="0"/>
              <a:t>During stair ascent patients (with out pain) with FAI had ipsilateral torso lean to side of symptoms. </a:t>
            </a:r>
          </a:p>
          <a:p>
            <a:endParaRPr lang="en-US" dirty="0" smtClean="0"/>
          </a:p>
          <a:p>
            <a:r>
              <a:rPr lang="en-US" dirty="0" smtClean="0"/>
              <a:t>Patients who had pain during stair ascent had ipsilateral torso lean and pelvic obliquity (frontal plane) to the side of symptoms</a:t>
            </a:r>
          </a:p>
          <a:p>
            <a:endParaRPr lang="en-US" dirty="0" smtClean="0"/>
          </a:p>
          <a:p>
            <a:r>
              <a:rPr lang="en-US" dirty="0" smtClean="0"/>
              <a:t>Controls did not have any change in torso of pelvic position during stair ascent</a:t>
            </a:r>
            <a:endParaRPr lang="en-US" dirty="0"/>
          </a:p>
        </p:txBody>
      </p:sp>
    </p:spTree>
    <p:extLst>
      <p:ext uri="{BB962C8B-B14F-4D97-AF65-F5344CB8AC3E}">
        <p14:creationId xmlns:p14="http://schemas.microsoft.com/office/powerpoint/2010/main" val="577136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 and Gait</a:t>
            </a:r>
            <a:endParaRPr lang="en-US" dirty="0"/>
          </a:p>
        </p:txBody>
      </p:sp>
      <p:sp>
        <p:nvSpPr>
          <p:cNvPr id="3" name="Content Placeholder 2"/>
          <p:cNvSpPr>
            <a:spLocks noGrp="1"/>
          </p:cNvSpPr>
          <p:nvPr>
            <p:ph idx="1"/>
          </p:nvPr>
        </p:nvSpPr>
        <p:spPr>
          <a:xfrm>
            <a:off x="838200" y="1825624"/>
            <a:ext cx="10515600" cy="4784181"/>
          </a:xfrm>
        </p:spPr>
        <p:txBody>
          <a:bodyPr>
            <a:normAutofit fontScale="92500" lnSpcReduction="20000"/>
          </a:bodyPr>
          <a:lstStyle/>
          <a:p>
            <a:r>
              <a:rPr lang="en-US" dirty="0"/>
              <a:t>Twenty four pain-free controls were compared against 41 participants with FAI </a:t>
            </a:r>
            <a:r>
              <a:rPr lang="en-US" dirty="0" smtClean="0"/>
              <a:t>syndrome</a:t>
            </a:r>
          </a:p>
          <a:p>
            <a:endParaRPr lang="en-US" dirty="0" smtClean="0"/>
          </a:p>
          <a:p>
            <a:r>
              <a:rPr lang="en-US" dirty="0"/>
              <a:t>Compared to pain-free controls, participants with FAI syndrome walked with more trunk anterior </a:t>
            </a:r>
            <a:r>
              <a:rPr lang="en-US" dirty="0" smtClean="0"/>
              <a:t>tilt, as </a:t>
            </a:r>
            <a:r>
              <a:rPr lang="en-US" dirty="0"/>
              <a:t>well as less pelvic </a:t>
            </a:r>
            <a:r>
              <a:rPr lang="en-US" dirty="0" smtClean="0"/>
              <a:t>rise, </a:t>
            </a:r>
            <a:r>
              <a:rPr lang="en-US" dirty="0"/>
              <a:t>hip abduction </a:t>
            </a:r>
            <a:r>
              <a:rPr lang="en-US" dirty="0" smtClean="0"/>
              <a:t>and </a:t>
            </a:r>
            <a:r>
              <a:rPr lang="en-US" dirty="0"/>
              <a:t>external </a:t>
            </a:r>
            <a:r>
              <a:rPr lang="en-US" dirty="0" smtClean="0"/>
              <a:t>rotation. </a:t>
            </a:r>
          </a:p>
          <a:p>
            <a:endParaRPr lang="en-US" dirty="0"/>
          </a:p>
          <a:p>
            <a:r>
              <a:rPr lang="en-US" dirty="0" smtClean="0"/>
              <a:t>They </a:t>
            </a:r>
            <a:r>
              <a:rPr lang="en-US" dirty="0"/>
              <a:t>also had lower hip </a:t>
            </a:r>
            <a:r>
              <a:rPr lang="en-US" dirty="0" smtClean="0"/>
              <a:t>flexion abduction and </a:t>
            </a:r>
            <a:r>
              <a:rPr lang="en-US" dirty="0"/>
              <a:t>ankle plantarflexion </a:t>
            </a:r>
            <a:r>
              <a:rPr lang="en-US" dirty="0" smtClean="0"/>
              <a:t>moments. </a:t>
            </a:r>
            <a:r>
              <a:rPr lang="en-US" dirty="0"/>
              <a:t>These biomechanical differences occurred throughout the gait cycle</a:t>
            </a:r>
            <a:r>
              <a:rPr lang="en-US" dirty="0" smtClean="0"/>
              <a:t>.</a:t>
            </a:r>
          </a:p>
          <a:p>
            <a:endParaRPr lang="en-US" dirty="0" smtClean="0"/>
          </a:p>
          <a:p>
            <a:r>
              <a:rPr lang="en-US" sz="1500" dirty="0" smtClean="0"/>
              <a:t>Savage TN et al,</a:t>
            </a:r>
            <a:r>
              <a:rPr lang="en-US" sz="1500" b="1" dirty="0"/>
              <a:t> Trunk, pelvis and lower limb walking biomechanics are similarly altered in those with </a:t>
            </a:r>
            <a:r>
              <a:rPr lang="en-US" sz="1500" b="1" dirty="0" err="1"/>
              <a:t>femoroacetabular</a:t>
            </a:r>
            <a:r>
              <a:rPr lang="en-US" sz="1500" b="1" dirty="0"/>
              <a:t> impingement syndrome regardless of cam morphology </a:t>
            </a:r>
            <a:r>
              <a:rPr lang="en-US" sz="1500" b="1" dirty="0" smtClean="0"/>
              <a:t>size,</a:t>
            </a:r>
            <a:r>
              <a:rPr lang="en-US" dirty="0"/>
              <a:t> </a:t>
            </a:r>
            <a:r>
              <a:rPr lang="en-US" sz="1300" dirty="0"/>
              <a:t>Gait Posture. 2021 Jan;83:26-34. </a:t>
            </a:r>
            <a:r>
              <a:rPr lang="en-US" sz="1300" dirty="0" err="1"/>
              <a:t>doi</a:t>
            </a:r>
            <a:r>
              <a:rPr lang="en-US" sz="1300" dirty="0"/>
              <a:t>: 10.1016/j.gaitpost.2020.10.002. </a:t>
            </a:r>
            <a:r>
              <a:rPr lang="en-US" sz="1300" dirty="0" err="1"/>
              <a:t>Epub</a:t>
            </a:r>
            <a:r>
              <a:rPr lang="en-US" sz="1300" dirty="0"/>
              <a:t> 2020 Oct 10.PMID: 33069126</a:t>
            </a:r>
            <a:endParaRPr lang="en-US" sz="1300" b="1" dirty="0"/>
          </a:p>
          <a:p>
            <a:endParaRPr lang="en-US" dirty="0"/>
          </a:p>
        </p:txBody>
      </p:sp>
    </p:spTree>
    <p:extLst>
      <p:ext uri="{BB962C8B-B14F-4D97-AF65-F5344CB8AC3E}">
        <p14:creationId xmlns:p14="http://schemas.microsoft.com/office/powerpoint/2010/main" val="529021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Bursa of the Hip</a:t>
            </a:r>
            <a:endParaRPr lang="en-US" dirty="0"/>
          </a:p>
        </p:txBody>
      </p:sp>
      <p:sp>
        <p:nvSpPr>
          <p:cNvPr id="3" name="Content Placeholder 2"/>
          <p:cNvSpPr>
            <a:spLocks noGrp="1"/>
          </p:cNvSpPr>
          <p:nvPr>
            <p:ph idx="1"/>
          </p:nvPr>
        </p:nvSpPr>
        <p:spPr/>
        <p:txBody>
          <a:bodyPr>
            <a:normAutofit/>
          </a:bodyPr>
          <a:lstStyle/>
          <a:p>
            <a:r>
              <a:rPr lang="en-US" dirty="0" smtClean="0"/>
              <a:t>An average of 6 different bursa around the “Trochanteric bursa”</a:t>
            </a:r>
          </a:p>
          <a:p>
            <a:endParaRPr lang="en-US" dirty="0"/>
          </a:p>
          <a:p>
            <a:r>
              <a:rPr lang="en-US" dirty="0" smtClean="0"/>
              <a:t>They found 4 under the Gluteus Maximus tendon and TFL</a:t>
            </a:r>
          </a:p>
          <a:p>
            <a:endParaRPr lang="en-US" dirty="0"/>
          </a:p>
          <a:p>
            <a:r>
              <a:rPr lang="en-US" dirty="0" smtClean="0"/>
              <a:t>2 beneath the Gluteus Medius tendon</a:t>
            </a:r>
          </a:p>
          <a:p>
            <a:endParaRPr lang="en-US" dirty="0"/>
          </a:p>
          <a:p>
            <a:endParaRPr lang="en-US" dirty="0" smtClean="0"/>
          </a:p>
          <a:p>
            <a:r>
              <a:rPr lang="en-US" sz="1700" dirty="0" smtClean="0"/>
              <a:t>Woodley SJ et al </a:t>
            </a:r>
            <a:r>
              <a:rPr lang="en-US" sz="1700" b="1" dirty="0" smtClean="0"/>
              <a:t>Morphology </a:t>
            </a:r>
            <a:r>
              <a:rPr lang="en-US" sz="1700" b="1" dirty="0"/>
              <a:t>of the </a:t>
            </a:r>
            <a:r>
              <a:rPr lang="en-US" sz="1700" b="1" dirty="0" err="1"/>
              <a:t>bursae</a:t>
            </a:r>
            <a:r>
              <a:rPr lang="en-US" sz="1700" b="1" dirty="0"/>
              <a:t> associated with the greater trochanter of the </a:t>
            </a:r>
            <a:r>
              <a:rPr lang="en-US" sz="1700" b="1" dirty="0" smtClean="0"/>
              <a:t>femur,</a:t>
            </a:r>
            <a:r>
              <a:rPr lang="en-US" sz="1700" dirty="0" smtClean="0"/>
              <a:t> J Bone Joint </a:t>
            </a:r>
            <a:r>
              <a:rPr lang="en-US" sz="1700" dirty="0" err="1" smtClean="0"/>
              <a:t>Surg</a:t>
            </a:r>
            <a:r>
              <a:rPr lang="en-US" sz="1700" dirty="0" smtClean="0"/>
              <a:t> AM</a:t>
            </a:r>
            <a:r>
              <a:rPr lang="en-US" sz="1700" dirty="0"/>
              <a:t>2008 Feb;90(2):284-94</a:t>
            </a:r>
            <a:r>
              <a:rPr lang="en-US" sz="1700" dirty="0" smtClean="0"/>
              <a:t>.</a:t>
            </a:r>
            <a:r>
              <a:rPr lang="en-US" sz="1700" dirty="0"/>
              <a:t> </a:t>
            </a:r>
            <a:r>
              <a:rPr lang="en-US" sz="1700" dirty="0" err="1"/>
              <a:t>doi</a:t>
            </a:r>
            <a:r>
              <a:rPr lang="en-US" sz="1700" dirty="0"/>
              <a:t>: 10.2106/JBJS.G.00257.</a:t>
            </a:r>
            <a:endParaRPr lang="en-US" sz="1700" b="1" dirty="0"/>
          </a:p>
          <a:p>
            <a:endParaRPr lang="en-US" dirty="0"/>
          </a:p>
        </p:txBody>
      </p:sp>
    </p:spTree>
    <p:extLst>
      <p:ext uri="{BB962C8B-B14F-4D97-AF65-F5344CB8AC3E}">
        <p14:creationId xmlns:p14="http://schemas.microsoft.com/office/powerpoint/2010/main" val="3544779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46"/>
        <p:cNvGrpSpPr/>
        <p:nvPr/>
      </p:nvGrpSpPr>
      <p:grpSpPr>
        <a:xfrm>
          <a:off x="0" y="0"/>
          <a:ext cx="0" cy="0"/>
          <a:chOff x="0" y="0"/>
          <a:chExt cx="0" cy="0"/>
        </a:xfrm>
      </p:grpSpPr>
      <p:sp>
        <p:nvSpPr>
          <p:cNvPr id="1348" name="Google Shape;1348;p211"/>
          <p:cNvSpPr txBox="1">
            <a:spLocks noGrp="1"/>
          </p:cNvSpPr>
          <p:nvPr>
            <p:ph type="title"/>
          </p:nvPr>
        </p:nvSpPr>
        <p:spPr>
          <a:xfrm>
            <a:off x="418011" y="122237"/>
            <a:ext cx="9591177" cy="1243012"/>
          </a:xfrm>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100"/>
            </a:pPr>
            <a:r>
              <a:rPr lang="en-US" sz="4100" b="1" dirty="0" smtClean="0">
                <a:solidFill>
                  <a:schemeClr val="dk2"/>
                </a:solidFill>
                <a:latin typeface="Rambla"/>
                <a:ea typeface="Rambla"/>
                <a:cs typeface="Rambla"/>
                <a:sym typeface="Rambla"/>
              </a:rPr>
              <a:t>“Trochanteric Bursitis”</a:t>
            </a:r>
            <a:endParaRPr dirty="0"/>
          </a:p>
        </p:txBody>
      </p:sp>
      <p:sp>
        <p:nvSpPr>
          <p:cNvPr id="1347" name="Google Shape;1347;p211"/>
          <p:cNvSpPr txBox="1">
            <a:spLocks noGrp="1"/>
          </p:cNvSpPr>
          <p:nvPr>
            <p:ph idx="1"/>
          </p:nvPr>
        </p:nvSpPr>
        <p:spPr>
          <a:xfrm>
            <a:off x="6116783" y="875210"/>
            <a:ext cx="4686299" cy="5349011"/>
          </a:xfrm>
          <a:prstGeom prst="rect">
            <a:avLst/>
          </a:prstGeom>
          <a:noFill/>
          <a:ln>
            <a:noFill/>
          </a:ln>
        </p:spPr>
        <p:txBody>
          <a:bodyPr spcFirstLastPara="1" vert="horz" wrap="square" lIns="91425" tIns="45700" rIns="91425" bIns="45700" rtlCol="0" anchor="t" anchorCtr="0">
            <a:noAutofit/>
          </a:bodyPr>
          <a:lstStyle/>
          <a:p>
            <a:pPr marL="365125" indent="-255587">
              <a:lnSpc>
                <a:spcPct val="100000"/>
              </a:lnSpc>
              <a:spcBef>
                <a:spcPts val="0"/>
              </a:spcBef>
              <a:buClr>
                <a:schemeClr val="accent1"/>
              </a:buClr>
              <a:buSzPts val="1836"/>
              <a:buFont typeface="Noto Sans Symbols"/>
              <a:buChar char="▶"/>
            </a:pPr>
            <a:r>
              <a:rPr lang="en-US" sz="2700" dirty="0">
                <a:solidFill>
                  <a:schemeClr val="dk1"/>
                </a:solidFill>
                <a:latin typeface="Rambla"/>
                <a:ea typeface="Rambla"/>
                <a:cs typeface="Rambla"/>
                <a:sym typeface="Rambla"/>
              </a:rPr>
              <a:t>Often seen is runners, cross country skiers, ballet dancers, *football players, *soccer players, *rugby and *hockey players. (*The latter usually due to trauma)</a:t>
            </a:r>
            <a:endParaRPr dirty="0"/>
          </a:p>
          <a:p>
            <a:pPr marL="365125" indent="-139001">
              <a:lnSpc>
                <a:spcPct val="100000"/>
              </a:lnSpc>
              <a:spcBef>
                <a:spcPts val="400"/>
              </a:spcBef>
              <a:buClr>
                <a:schemeClr val="accent1"/>
              </a:buClr>
              <a:buSzPts val="1836"/>
              <a:buNone/>
            </a:pPr>
            <a:endParaRPr sz="2700" dirty="0">
              <a:solidFill>
                <a:schemeClr val="dk1"/>
              </a:solidFill>
              <a:latin typeface="Rambla"/>
              <a:ea typeface="Rambla"/>
              <a:cs typeface="Rambla"/>
              <a:sym typeface="Rambla"/>
            </a:endParaRPr>
          </a:p>
          <a:p>
            <a:pPr marL="365125" indent="-255587">
              <a:lnSpc>
                <a:spcPct val="100000"/>
              </a:lnSpc>
              <a:spcBef>
                <a:spcPts val="400"/>
              </a:spcBef>
              <a:buClr>
                <a:schemeClr val="accent1"/>
              </a:buClr>
              <a:buSzPts val="1836"/>
              <a:buFont typeface="Noto Sans Symbols"/>
              <a:buChar char="▶"/>
            </a:pPr>
            <a:r>
              <a:rPr lang="en-US" sz="2700" dirty="0">
                <a:solidFill>
                  <a:schemeClr val="dk1"/>
                </a:solidFill>
                <a:latin typeface="Rambla"/>
                <a:ea typeface="Rambla"/>
                <a:cs typeface="Rambla"/>
                <a:sym typeface="Rambla"/>
              </a:rPr>
              <a:t>Symptomatically: presents as a burning or a deep aching sensation over the inferior aspect of the </a:t>
            </a:r>
            <a:r>
              <a:rPr lang="en-US" sz="2700" u="sng" dirty="0">
                <a:solidFill>
                  <a:schemeClr val="dk1"/>
                </a:solidFill>
                <a:latin typeface="Rambla"/>
                <a:ea typeface="Rambla"/>
                <a:cs typeface="Rambla"/>
                <a:sym typeface="Rambla"/>
              </a:rPr>
              <a:t>lesser</a:t>
            </a:r>
            <a:r>
              <a:rPr lang="en-US" sz="2700" dirty="0">
                <a:solidFill>
                  <a:schemeClr val="dk1"/>
                </a:solidFill>
                <a:latin typeface="Rambla"/>
                <a:ea typeface="Rambla"/>
                <a:cs typeface="Rambla"/>
                <a:sym typeface="Rambla"/>
              </a:rPr>
              <a:t> </a:t>
            </a:r>
            <a:r>
              <a:rPr lang="en-US" sz="2700" dirty="0" err="1">
                <a:solidFill>
                  <a:schemeClr val="dk1"/>
                </a:solidFill>
                <a:latin typeface="Rambla"/>
                <a:ea typeface="Rambla"/>
                <a:cs typeface="Rambla"/>
                <a:sym typeface="Rambla"/>
              </a:rPr>
              <a:t>trochantor</a:t>
            </a:r>
            <a:r>
              <a:rPr lang="en-US" sz="2700" dirty="0">
                <a:solidFill>
                  <a:schemeClr val="dk1"/>
                </a:solidFill>
                <a:latin typeface="Rambla"/>
                <a:ea typeface="Rambla"/>
                <a:cs typeface="Rambla"/>
                <a:sym typeface="Rambla"/>
              </a:rPr>
              <a:t>.</a:t>
            </a:r>
            <a:endParaRPr dirty="0"/>
          </a:p>
        </p:txBody>
      </p:sp>
    </p:spTree>
    <p:extLst>
      <p:ext uri="{BB962C8B-B14F-4D97-AF65-F5344CB8AC3E}">
        <p14:creationId xmlns:p14="http://schemas.microsoft.com/office/powerpoint/2010/main" val="40599963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Patellofemoral Pain</a:t>
            </a:r>
          </a:p>
        </p:txBody>
      </p:sp>
      <p:sp>
        <p:nvSpPr>
          <p:cNvPr id="11267" name="Rectangle 3"/>
          <p:cNvSpPr>
            <a:spLocks noGrp="1" noChangeArrowheads="1"/>
          </p:cNvSpPr>
          <p:nvPr>
            <p:ph idx="1"/>
          </p:nvPr>
        </p:nvSpPr>
        <p:spPr/>
        <p:txBody>
          <a:bodyPr/>
          <a:lstStyle/>
          <a:p>
            <a:pPr eaLnBrk="1" hangingPunct="1"/>
            <a:r>
              <a:rPr lang="en-US" altLang="en-US" smtClean="0"/>
              <a:t>Numerous authors have linked frontal and transverse plane motion of the hip and knee with patellofemoral joint contact stress. </a:t>
            </a:r>
          </a:p>
          <a:p>
            <a:pPr eaLnBrk="1" hangingPunct="1"/>
            <a:r>
              <a:rPr lang="en-US" altLang="en-US" smtClean="0"/>
              <a:t>(Fuchs, Schutte and Witte,1999, Powers et al 2003, Ramappa et al 2006, Salsich and Perman 2007, Wilson et al 2008, Souza RB. et al 2009, Powers et al 2009) </a:t>
            </a:r>
          </a:p>
        </p:txBody>
      </p:sp>
    </p:spTree>
    <p:extLst>
      <p:ext uri="{BB962C8B-B14F-4D97-AF65-F5344CB8AC3E}">
        <p14:creationId xmlns:p14="http://schemas.microsoft.com/office/powerpoint/2010/main" val="14220528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174433" y="4726577"/>
            <a:ext cx="6781800" cy="1600200"/>
          </a:xfrm>
        </p:spPr>
        <p:txBody>
          <a:bodyPr/>
          <a:lstStyle/>
          <a:p>
            <a:r>
              <a:rPr lang="en-US" altLang="en-US" dirty="0" smtClean="0"/>
              <a:t>Patellofemoral Pain Syndrome</a:t>
            </a:r>
          </a:p>
        </p:txBody>
      </p:sp>
      <p:sp>
        <p:nvSpPr>
          <p:cNvPr id="12291" name="Content Placeholder 2"/>
          <p:cNvSpPr>
            <a:spLocks noGrp="1"/>
          </p:cNvSpPr>
          <p:nvPr>
            <p:ph idx="1"/>
          </p:nvPr>
        </p:nvSpPr>
        <p:spPr>
          <a:xfrm>
            <a:off x="1028560" y="218893"/>
            <a:ext cx="10233800" cy="4351338"/>
          </a:xfrm>
        </p:spPr>
        <p:txBody>
          <a:bodyPr/>
          <a:lstStyle/>
          <a:p>
            <a:r>
              <a:rPr lang="en-US" altLang="en-US" dirty="0" smtClean="0"/>
              <a:t>PFP (Patellofemoral Pain) results from irritation of innervated structures of the patellofemoral joint (ex., inflamed synovial and fat pad tissues) as a result of excessive joint loading.</a:t>
            </a:r>
          </a:p>
          <a:p>
            <a:endParaRPr lang="en-US" altLang="en-US" dirty="0" smtClean="0"/>
          </a:p>
          <a:p>
            <a:r>
              <a:rPr lang="en-US" altLang="en-US" dirty="0" smtClean="0"/>
              <a:t>This theory has led to the identification of factors that can lead to increased  patellofemoral joint loading, such as (1) </a:t>
            </a:r>
            <a:r>
              <a:rPr lang="en-US" altLang="en-US" b="1" dirty="0" smtClean="0"/>
              <a:t>altered lower extremity kinematics and kinetics,</a:t>
            </a:r>
            <a:r>
              <a:rPr lang="en-US" altLang="en-US" dirty="0" smtClean="0"/>
              <a:t> (2) </a:t>
            </a:r>
            <a:r>
              <a:rPr lang="en-US" altLang="en-US" b="1" dirty="0" smtClean="0"/>
              <a:t>increased muscle strength and neuromuscular recruitment</a:t>
            </a:r>
            <a:r>
              <a:rPr lang="en-US" altLang="en-US" dirty="0" smtClean="0"/>
              <a:t>, (3)</a:t>
            </a:r>
            <a:r>
              <a:rPr lang="en-US" altLang="en-US" b="1" dirty="0" smtClean="0"/>
              <a:t>faulty structural alignment, and reduced flexibility</a:t>
            </a:r>
          </a:p>
          <a:p>
            <a:r>
              <a:rPr lang="en-US" altLang="en-US" sz="1600" dirty="0"/>
              <a:t>Dye SF et al </a:t>
            </a:r>
            <a:r>
              <a:rPr lang="en-US" altLang="en-US" sz="1600" dirty="0" err="1"/>
              <a:t>Clin</a:t>
            </a:r>
            <a:r>
              <a:rPr lang="en-US" altLang="en-US" sz="1600" dirty="0"/>
              <a:t> </a:t>
            </a:r>
            <a:r>
              <a:rPr lang="en-US" altLang="en-US" sz="1600" dirty="0" err="1"/>
              <a:t>Orthop</a:t>
            </a:r>
            <a:r>
              <a:rPr lang="en-US" altLang="en-US" sz="1600" dirty="0"/>
              <a:t> </a:t>
            </a:r>
            <a:r>
              <a:rPr lang="en-US" altLang="en-US" sz="1600" dirty="0" err="1"/>
              <a:t>Relat</a:t>
            </a:r>
            <a:r>
              <a:rPr lang="en-US" altLang="en-US" sz="1600" dirty="0"/>
              <a:t> Res. 2005, Bolgla LA et al Journal of Athletic Training 2018,</a:t>
            </a:r>
          </a:p>
        </p:txBody>
      </p:sp>
    </p:spTree>
    <p:extLst>
      <p:ext uri="{BB962C8B-B14F-4D97-AF65-F5344CB8AC3E}">
        <p14:creationId xmlns:p14="http://schemas.microsoft.com/office/powerpoint/2010/main" val="27127695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en-US" altLang="en-US" smtClean="0"/>
              <a:t>Patellofemoral Pain</a:t>
            </a:r>
          </a:p>
        </p:txBody>
      </p:sp>
      <p:sp>
        <p:nvSpPr>
          <p:cNvPr id="13315" name="Rectangle 5"/>
          <p:cNvSpPr>
            <a:spLocks noGrp="1" noChangeArrowheads="1"/>
          </p:cNvSpPr>
          <p:nvPr>
            <p:ph sz="half" idx="1"/>
          </p:nvPr>
        </p:nvSpPr>
        <p:spPr>
          <a:xfrm>
            <a:off x="1867988" y="1397726"/>
            <a:ext cx="3657600" cy="3767138"/>
          </a:xfrm>
        </p:spPr>
        <p:txBody>
          <a:bodyPr/>
          <a:lstStyle/>
          <a:p>
            <a:pPr eaLnBrk="1" hangingPunct="1"/>
            <a:endParaRPr lang="en-US" altLang="en-US" dirty="0" smtClean="0"/>
          </a:p>
          <a:p>
            <a:pPr eaLnBrk="1" hangingPunct="1"/>
            <a:endParaRPr lang="en-US" altLang="en-US" dirty="0" smtClean="0"/>
          </a:p>
          <a:p>
            <a:pPr eaLnBrk="1" hangingPunct="1"/>
            <a:r>
              <a:rPr lang="en-US" altLang="en-US" dirty="0" smtClean="0"/>
              <a:t>Changes in the dynamic alignment of the lower limb creates pain and pathology in patellofemoral area.</a:t>
            </a:r>
          </a:p>
        </p:txBody>
      </p:sp>
      <p:pic>
        <p:nvPicPr>
          <p:cNvPr id="3" name="Content Placeholder 2"/>
          <p:cNvPicPr>
            <a:picLocks noGrp="1" noChangeAspect="1"/>
          </p:cNvPicPr>
          <p:nvPr>
            <p:ph sz="half" idx="2"/>
          </p:nvPr>
        </p:nvPicPr>
        <p:blipFill>
          <a:blip r:embed="rId2"/>
          <a:stretch>
            <a:fillRect/>
          </a:stretch>
        </p:blipFill>
        <p:spPr>
          <a:xfrm>
            <a:off x="6999804" y="1593669"/>
            <a:ext cx="5039644" cy="4779237"/>
          </a:xfrm>
          <a:prstGeom prst="rect">
            <a:avLst/>
          </a:prstGeom>
        </p:spPr>
      </p:pic>
    </p:spTree>
    <p:extLst>
      <p:ext uri="{BB962C8B-B14F-4D97-AF65-F5344CB8AC3E}">
        <p14:creationId xmlns:p14="http://schemas.microsoft.com/office/powerpoint/2010/main" val="539588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1" name="Google Shape;831;p126"/>
          <p:cNvSpPr txBox="1">
            <a:spLocks noGrp="1"/>
          </p:cNvSpPr>
          <p:nvPr>
            <p:ph type="title"/>
          </p:nvPr>
        </p:nvSpPr>
        <p:spPr>
          <a:xfrm>
            <a:off x="1725613" y="274637"/>
            <a:ext cx="8485187" cy="1243012"/>
          </a:xfrm>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100"/>
            </a:pPr>
            <a:r>
              <a:rPr lang="en-US" sz="4100" b="1">
                <a:solidFill>
                  <a:schemeClr val="dk2"/>
                </a:solidFill>
                <a:latin typeface="Rambla"/>
                <a:ea typeface="Rambla"/>
                <a:cs typeface="Rambla"/>
                <a:sym typeface="Rambla"/>
              </a:rPr>
              <a:t>Hip Injuries</a:t>
            </a:r>
            <a:endParaRPr/>
          </a:p>
        </p:txBody>
      </p:sp>
      <p:sp>
        <p:nvSpPr>
          <p:cNvPr id="830" name="Google Shape;830;p126"/>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365125" indent="-255587">
              <a:lnSpc>
                <a:spcPct val="100000"/>
              </a:lnSpc>
              <a:spcBef>
                <a:spcPts val="0"/>
              </a:spcBef>
              <a:buClr>
                <a:schemeClr val="accent1"/>
              </a:buClr>
              <a:buSzPts val="1836"/>
              <a:buFont typeface="Noto Sans Symbols"/>
              <a:buChar char="▶"/>
            </a:pPr>
            <a:r>
              <a:rPr lang="en-US" sz="2700">
                <a:solidFill>
                  <a:schemeClr val="dk1"/>
                </a:solidFill>
                <a:latin typeface="Rambla"/>
                <a:ea typeface="Rambla"/>
                <a:cs typeface="Rambla"/>
                <a:sym typeface="Rambla"/>
              </a:rPr>
              <a:t>Common conditions:</a:t>
            </a:r>
            <a:endParaRPr/>
          </a:p>
          <a:p>
            <a:pPr marL="365125" indent="-255587">
              <a:lnSpc>
                <a:spcPct val="100000"/>
              </a:lnSpc>
              <a:spcBef>
                <a:spcPts val="400"/>
              </a:spcBef>
              <a:buClr>
                <a:schemeClr val="accent1"/>
              </a:buClr>
              <a:buSzPts val="1836"/>
              <a:buFont typeface="Noto Sans Symbols"/>
              <a:buChar char="▶"/>
            </a:pPr>
            <a:r>
              <a:rPr lang="en-US" sz="2700">
                <a:solidFill>
                  <a:schemeClr val="dk1"/>
                </a:solidFill>
                <a:latin typeface="Rambla"/>
                <a:ea typeface="Rambla"/>
                <a:cs typeface="Rambla"/>
                <a:sym typeface="Rambla"/>
              </a:rPr>
              <a:t>Femoral acetabular impingement</a:t>
            </a:r>
            <a:endParaRPr/>
          </a:p>
          <a:p>
            <a:pPr marL="365125" indent="-255587">
              <a:lnSpc>
                <a:spcPct val="100000"/>
              </a:lnSpc>
              <a:spcBef>
                <a:spcPts val="400"/>
              </a:spcBef>
              <a:buClr>
                <a:schemeClr val="accent1"/>
              </a:buClr>
              <a:buSzPts val="1836"/>
              <a:buFont typeface="Noto Sans Symbols"/>
              <a:buChar char="▶"/>
            </a:pPr>
            <a:r>
              <a:rPr lang="en-US" sz="2700">
                <a:solidFill>
                  <a:schemeClr val="dk1"/>
                </a:solidFill>
                <a:latin typeface="Rambla"/>
                <a:ea typeface="Rambla"/>
                <a:cs typeface="Rambla"/>
                <a:sym typeface="Rambla"/>
              </a:rPr>
              <a:t>Hip bursitis </a:t>
            </a:r>
            <a:endParaRPr/>
          </a:p>
          <a:p>
            <a:pPr marL="365125" indent="-139001">
              <a:spcBef>
                <a:spcPts val="400"/>
              </a:spcBef>
              <a:buClr>
                <a:schemeClr val="accent1"/>
              </a:buClr>
              <a:buSzPts val="1836"/>
              <a:buNone/>
            </a:pPr>
            <a:endParaRPr sz="2700">
              <a:solidFill>
                <a:schemeClr val="dk1"/>
              </a:solidFill>
              <a:latin typeface="Rambla"/>
              <a:ea typeface="Rambla"/>
              <a:cs typeface="Rambla"/>
              <a:sym typeface="Rambla"/>
            </a:endParaRPr>
          </a:p>
        </p:txBody>
      </p:sp>
    </p:spTree>
    <p:extLst>
      <p:ext uri="{BB962C8B-B14F-4D97-AF65-F5344CB8AC3E}">
        <p14:creationId xmlns:p14="http://schemas.microsoft.com/office/powerpoint/2010/main" val="14199678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p:txBody>
          <a:bodyPr/>
          <a:lstStyle/>
          <a:p>
            <a:pPr eaLnBrk="1" hangingPunct="1"/>
            <a:r>
              <a:rPr lang="en-US" altLang="en-US" smtClean="0"/>
              <a:t>Patellofemoral Pain</a:t>
            </a:r>
          </a:p>
        </p:txBody>
      </p:sp>
      <p:sp>
        <p:nvSpPr>
          <p:cNvPr id="14339" name="Rectangle 3"/>
          <p:cNvSpPr>
            <a:spLocks noGrp="1" noChangeArrowheads="1"/>
          </p:cNvSpPr>
          <p:nvPr>
            <p:ph idx="1"/>
          </p:nvPr>
        </p:nvSpPr>
        <p:spPr/>
        <p:txBody>
          <a:bodyPr/>
          <a:lstStyle/>
          <a:p>
            <a:pPr eaLnBrk="1" hangingPunct="1"/>
            <a:r>
              <a:rPr lang="en-US" altLang="en-US" dirty="0" smtClean="0"/>
              <a:t>Ipsilateral trunk lean and contralateral pelvic drop </a:t>
            </a:r>
          </a:p>
          <a:p>
            <a:pPr eaLnBrk="1" hangingPunct="1"/>
            <a:endParaRPr lang="en-US" altLang="en-US" dirty="0" smtClean="0"/>
          </a:p>
          <a:p>
            <a:pPr eaLnBrk="1" hangingPunct="1"/>
            <a:r>
              <a:rPr lang="en-US" altLang="en-US" dirty="0" smtClean="0"/>
              <a:t>Increased hip adduction, hip medial rotation, hip flexion and knee valgus during weight bearing results in elevated joint stresses at the patellofemoral joint.</a:t>
            </a:r>
          </a:p>
          <a:p>
            <a:pPr eaLnBrk="1" hangingPunct="1"/>
            <a:endParaRPr lang="en-US" altLang="en-US" dirty="0" smtClean="0"/>
          </a:p>
          <a:p>
            <a:pPr eaLnBrk="1" hangingPunct="1"/>
            <a:r>
              <a:rPr lang="en-US" altLang="en-US" dirty="0" smtClean="0"/>
              <a:t>Nakagawa T, et al 2012 </a:t>
            </a:r>
          </a:p>
        </p:txBody>
      </p:sp>
    </p:spTree>
    <p:extLst>
      <p:ext uri="{BB962C8B-B14F-4D97-AF65-F5344CB8AC3E}">
        <p14:creationId xmlns:p14="http://schemas.microsoft.com/office/powerpoint/2010/main" val="9535030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Patellofemoral Pain</a:t>
            </a:r>
          </a:p>
        </p:txBody>
      </p:sp>
      <p:sp>
        <p:nvSpPr>
          <p:cNvPr id="16387" name="Rectangle 3"/>
          <p:cNvSpPr>
            <a:spLocks noGrp="1" noChangeArrowheads="1"/>
          </p:cNvSpPr>
          <p:nvPr>
            <p:ph idx="1"/>
          </p:nvPr>
        </p:nvSpPr>
        <p:spPr/>
        <p:txBody>
          <a:bodyPr/>
          <a:lstStyle/>
          <a:p>
            <a:pPr eaLnBrk="1" hangingPunct="1"/>
            <a:r>
              <a:rPr lang="en-US" altLang="en-US" smtClean="0"/>
              <a:t>Powers et al 2003, Souza et al 2010; </a:t>
            </a:r>
          </a:p>
          <a:p>
            <a:pPr eaLnBrk="1" hangingPunct="1"/>
            <a:endParaRPr lang="en-US" altLang="en-US" smtClean="0"/>
          </a:p>
          <a:p>
            <a:pPr eaLnBrk="1" hangingPunct="1"/>
            <a:r>
              <a:rPr lang="en-US" altLang="en-US" smtClean="0"/>
              <a:t>Females with PFP  have a significantly greater lateral patellar displacement at 0, 15 and 30 degrees</a:t>
            </a:r>
          </a:p>
          <a:p>
            <a:pPr eaLnBrk="1" hangingPunct="1"/>
            <a:endParaRPr lang="en-US" altLang="en-US" smtClean="0"/>
          </a:p>
          <a:p>
            <a:pPr eaLnBrk="1" hangingPunct="1"/>
            <a:r>
              <a:rPr lang="en-US" altLang="en-US" smtClean="0"/>
              <a:t>Greater medial femoral rotation at 0, 15 and 45 degrees while doing a single limb squat in an MRI.  </a:t>
            </a:r>
          </a:p>
        </p:txBody>
      </p:sp>
    </p:spTree>
    <p:extLst>
      <p:ext uri="{BB962C8B-B14F-4D97-AF65-F5344CB8AC3E}">
        <p14:creationId xmlns:p14="http://schemas.microsoft.com/office/powerpoint/2010/main" val="2834051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 calcmode="lin" valueType="num">
                                      <p:cBhvr additive="base">
                                        <p:cTn id="13"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anim calcmode="lin" valueType="num">
                                      <p:cBhvr additive="base">
                                        <p:cTn id="19"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Patellofemoral Pain</a:t>
            </a:r>
            <a:endParaRPr lang="en-US" dirty="0"/>
          </a:p>
        </p:txBody>
      </p:sp>
      <p:sp>
        <p:nvSpPr>
          <p:cNvPr id="5" name="Content Placeholder 4"/>
          <p:cNvSpPr>
            <a:spLocks noGrp="1"/>
          </p:cNvSpPr>
          <p:nvPr>
            <p:ph sz="half" idx="1"/>
          </p:nvPr>
        </p:nvSpPr>
        <p:spPr/>
        <p:txBody>
          <a:bodyPr/>
          <a:lstStyle/>
          <a:p>
            <a:endParaRPr lang="en-US" dirty="0" smtClean="0"/>
          </a:p>
          <a:p>
            <a:endParaRPr lang="en-US" dirty="0"/>
          </a:p>
          <a:p>
            <a:r>
              <a:rPr lang="en-US" dirty="0" smtClean="0"/>
              <a:t>Patella </a:t>
            </a:r>
            <a:r>
              <a:rPr lang="en-US" dirty="0"/>
              <a:t>moves laterally while the distal femur goes medial</a:t>
            </a:r>
          </a:p>
          <a:p>
            <a:endParaRPr lang="en-US" dirty="0"/>
          </a:p>
        </p:txBody>
      </p:sp>
      <p:pic>
        <p:nvPicPr>
          <p:cNvPr id="7" name="Content Placeholder 6"/>
          <p:cNvPicPr>
            <a:picLocks noGrp="1" noChangeAspect="1"/>
          </p:cNvPicPr>
          <p:nvPr>
            <p:ph sz="half" idx="2"/>
          </p:nvPr>
        </p:nvPicPr>
        <p:blipFill>
          <a:blip r:embed="rId2"/>
          <a:stretch>
            <a:fillRect/>
          </a:stretch>
        </p:blipFill>
        <p:spPr>
          <a:xfrm>
            <a:off x="6358969" y="2393243"/>
            <a:ext cx="4570319" cy="3206045"/>
          </a:xfrm>
          <a:prstGeom prst="rect">
            <a:avLst/>
          </a:prstGeom>
        </p:spPr>
      </p:pic>
    </p:spTree>
    <p:extLst>
      <p:ext uri="{BB962C8B-B14F-4D97-AF65-F5344CB8AC3E}">
        <p14:creationId xmlns:p14="http://schemas.microsoft.com/office/powerpoint/2010/main" val="12949405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a:xfrm>
            <a:off x="4944291" y="4844143"/>
            <a:ext cx="6781800" cy="1600200"/>
          </a:xfrm>
        </p:spPr>
        <p:txBody>
          <a:bodyPr/>
          <a:lstStyle/>
          <a:p>
            <a:r>
              <a:rPr lang="en-US" altLang="en-US" dirty="0" smtClean="0"/>
              <a:t>Patellofemoral Pain</a:t>
            </a:r>
          </a:p>
        </p:txBody>
      </p:sp>
      <p:sp>
        <p:nvSpPr>
          <p:cNvPr id="21507" name="Content Placeholder 4"/>
          <p:cNvSpPr>
            <a:spLocks noGrp="1"/>
          </p:cNvSpPr>
          <p:nvPr>
            <p:ph idx="1"/>
          </p:nvPr>
        </p:nvSpPr>
        <p:spPr>
          <a:xfrm>
            <a:off x="878337" y="662622"/>
            <a:ext cx="10233800" cy="4351338"/>
          </a:xfrm>
        </p:spPr>
        <p:txBody>
          <a:bodyPr/>
          <a:lstStyle/>
          <a:p>
            <a:r>
              <a:rPr lang="en-US" altLang="en-US" dirty="0" smtClean="0"/>
              <a:t>Powers CM et al Medicine &amp;Science in Sport 2015</a:t>
            </a:r>
          </a:p>
          <a:p>
            <a:endParaRPr lang="en-US" altLang="en-US" dirty="0" smtClean="0"/>
          </a:p>
          <a:p>
            <a:r>
              <a:rPr lang="en-US" altLang="en-US" dirty="0" smtClean="0"/>
              <a:t>9 females with Patellofemoral pain (PFP)</a:t>
            </a:r>
          </a:p>
          <a:p>
            <a:r>
              <a:rPr lang="en-US" altLang="en-US" b="1" u="sng" dirty="0" smtClean="0"/>
              <a:t>MRI</a:t>
            </a:r>
            <a:r>
              <a:rPr lang="en-US" altLang="en-US" dirty="0" smtClean="0"/>
              <a:t> evaluated </a:t>
            </a:r>
            <a:r>
              <a:rPr lang="en-US" altLang="en-US" b="1" u="sng" dirty="0" smtClean="0"/>
              <a:t>loaded</a:t>
            </a:r>
            <a:r>
              <a:rPr lang="en-US" altLang="en-US" dirty="0" smtClean="0"/>
              <a:t> knee flexion at 15 degrees and 45 degrees</a:t>
            </a:r>
          </a:p>
          <a:p>
            <a:r>
              <a:rPr lang="en-US" altLang="en-US" dirty="0"/>
              <a:t>3</a:t>
            </a:r>
            <a:r>
              <a:rPr lang="en-US" altLang="en-US" dirty="0" smtClean="0"/>
              <a:t>D motion analysis standing squat at 15 and 45 degrees of flexion.</a:t>
            </a:r>
          </a:p>
          <a:p>
            <a:r>
              <a:rPr lang="en-US" altLang="en-US" dirty="0" smtClean="0"/>
              <a:t>The purpose of this study was to evaluate whether internal rotation of the femur results in elevated patella cartilage stress in females with PFP</a:t>
            </a:r>
          </a:p>
        </p:txBody>
      </p:sp>
    </p:spTree>
    <p:extLst>
      <p:ext uri="{BB962C8B-B14F-4D97-AF65-F5344CB8AC3E}">
        <p14:creationId xmlns:p14="http://schemas.microsoft.com/office/powerpoint/2010/main" val="40607810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Patellofemoral Pain</a:t>
            </a:r>
          </a:p>
        </p:txBody>
      </p:sp>
      <p:sp>
        <p:nvSpPr>
          <p:cNvPr id="22531" name="Content Placeholder 2"/>
          <p:cNvSpPr>
            <a:spLocks noGrp="1"/>
          </p:cNvSpPr>
          <p:nvPr>
            <p:ph idx="1"/>
          </p:nvPr>
        </p:nvSpPr>
        <p:spPr/>
        <p:txBody>
          <a:bodyPr/>
          <a:lstStyle/>
          <a:p>
            <a:r>
              <a:rPr lang="en-US" altLang="en-US" dirty="0" smtClean="0"/>
              <a:t>Powers CM et al Medicine &amp;Science in Sport 2015</a:t>
            </a:r>
          </a:p>
          <a:p>
            <a:endParaRPr lang="en-US" altLang="en-US" dirty="0" smtClean="0"/>
          </a:p>
          <a:p>
            <a:r>
              <a:rPr lang="en-US" altLang="en-US" dirty="0" smtClean="0"/>
              <a:t>Patella cartilage stress was significantly higher when the femur was internally rotated 5 and 10 degrees 26% and 36% respectively  </a:t>
            </a:r>
          </a:p>
          <a:p>
            <a:endParaRPr lang="en-US" altLang="en-US" dirty="0" smtClean="0"/>
          </a:p>
          <a:p>
            <a:r>
              <a:rPr lang="en-US" altLang="en-US" dirty="0" smtClean="0"/>
              <a:t>Highest cartilage stress along lateral facets occurred at 45 degrees of flexion vs 15 degrees of flexion.  </a:t>
            </a:r>
          </a:p>
          <a:p>
            <a:endParaRPr lang="en-US" altLang="en-US" dirty="0" smtClean="0"/>
          </a:p>
          <a:p>
            <a:endParaRPr lang="en-US" altLang="en-US" dirty="0" smtClean="0"/>
          </a:p>
        </p:txBody>
      </p:sp>
    </p:spTree>
    <p:extLst>
      <p:ext uri="{BB962C8B-B14F-4D97-AF65-F5344CB8AC3E}">
        <p14:creationId xmlns:p14="http://schemas.microsoft.com/office/powerpoint/2010/main" val="37285474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PFPS</a:t>
            </a:r>
          </a:p>
        </p:txBody>
      </p:sp>
      <p:sp>
        <p:nvSpPr>
          <p:cNvPr id="28675" name="Content Placeholder 2"/>
          <p:cNvSpPr>
            <a:spLocks noGrp="1"/>
          </p:cNvSpPr>
          <p:nvPr>
            <p:ph idx="1"/>
          </p:nvPr>
        </p:nvSpPr>
        <p:spPr/>
        <p:txBody>
          <a:bodyPr/>
          <a:lstStyle/>
          <a:p>
            <a:r>
              <a:rPr lang="en-US" altLang="en-US" smtClean="0"/>
              <a:t>Souza and Powers Am J Sports Med. 2009;</a:t>
            </a:r>
          </a:p>
          <a:p>
            <a:endParaRPr lang="en-US" altLang="en-US" smtClean="0"/>
          </a:p>
          <a:p>
            <a:r>
              <a:rPr lang="en-US" altLang="en-US" smtClean="0"/>
              <a:t>Found that reduced hip-extension endurance, not isometric strength, was the sole hip-muscle predictor of increased hip internal rotation during running in females with PFP</a:t>
            </a:r>
          </a:p>
        </p:txBody>
      </p:sp>
    </p:spTree>
    <p:extLst>
      <p:ext uri="{BB962C8B-B14F-4D97-AF65-F5344CB8AC3E}">
        <p14:creationId xmlns:p14="http://schemas.microsoft.com/office/powerpoint/2010/main" val="24743114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PFPS</a:t>
            </a:r>
          </a:p>
        </p:txBody>
      </p:sp>
      <p:sp>
        <p:nvSpPr>
          <p:cNvPr id="31747" name="Content Placeholder 2"/>
          <p:cNvSpPr>
            <a:spLocks noGrp="1"/>
          </p:cNvSpPr>
          <p:nvPr>
            <p:ph idx="1"/>
          </p:nvPr>
        </p:nvSpPr>
        <p:spPr>
          <a:xfrm>
            <a:off x="838200" y="1828800"/>
            <a:ext cx="9984377" cy="4598126"/>
          </a:xfrm>
        </p:spPr>
        <p:txBody>
          <a:bodyPr>
            <a:normAutofit/>
          </a:bodyPr>
          <a:lstStyle/>
          <a:p>
            <a:pPr>
              <a:buClr>
                <a:srgbClr val="D34817"/>
              </a:buClr>
            </a:pPr>
            <a:r>
              <a:rPr lang="en-US" altLang="en-US" dirty="0" smtClean="0"/>
              <a:t>Neuromuscular Factors:</a:t>
            </a:r>
          </a:p>
          <a:p>
            <a:pPr>
              <a:buClr>
                <a:srgbClr val="D34817"/>
              </a:buClr>
            </a:pPr>
            <a:r>
              <a:rPr lang="en-US" altLang="en-US" dirty="0" smtClean="0"/>
              <a:t> Another possible contributor to PFP is a delay in activation of the VMO relative to the VL. The VMO and VL provide dynamic stabilization to the patella as it tracks in the femoral trochlea.</a:t>
            </a:r>
          </a:p>
          <a:p>
            <a:pPr>
              <a:buClr>
                <a:srgbClr val="D34817"/>
              </a:buClr>
            </a:pPr>
            <a:endParaRPr lang="en-US" altLang="en-US" dirty="0" smtClean="0">
              <a:solidFill>
                <a:srgbClr val="E9E5DC"/>
              </a:solidFill>
            </a:endParaRPr>
          </a:p>
          <a:p>
            <a:r>
              <a:rPr lang="en-US" altLang="en-US" dirty="0" smtClean="0"/>
              <a:t>Therefore, an imbalance in the onset or activity level (or both) of the VMO relative to the VL could lead to patellar malalignment.</a:t>
            </a:r>
          </a:p>
          <a:p>
            <a:endParaRPr lang="en-US" altLang="en-US" dirty="0" smtClean="0"/>
          </a:p>
          <a:p>
            <a:r>
              <a:rPr lang="en-US" altLang="en-US" sz="1600" dirty="0"/>
              <a:t>McConnell J. et al Sports Med </a:t>
            </a:r>
            <a:r>
              <a:rPr lang="en-US" altLang="en-US" sz="1600" dirty="0" err="1"/>
              <a:t>Arthorsc</a:t>
            </a:r>
            <a:r>
              <a:rPr lang="en-US" altLang="en-US" sz="1600" dirty="0"/>
              <a:t> Rev 2007; </a:t>
            </a:r>
            <a:r>
              <a:rPr lang="en-US" altLang="en-US" sz="1600" dirty="0" err="1"/>
              <a:t>Witvrouw</a:t>
            </a:r>
            <a:r>
              <a:rPr lang="en-US" altLang="en-US" sz="1600" dirty="0"/>
              <a:t> E et al Knee </a:t>
            </a:r>
            <a:r>
              <a:rPr lang="en-US" altLang="en-US" sz="1600" dirty="0" err="1"/>
              <a:t>Surg</a:t>
            </a:r>
            <a:r>
              <a:rPr lang="en-US" altLang="en-US" sz="1600" dirty="0"/>
              <a:t> Sports </a:t>
            </a:r>
            <a:r>
              <a:rPr lang="en-US" altLang="en-US" sz="1600" dirty="0" err="1"/>
              <a:t>Traumatol</a:t>
            </a:r>
            <a:r>
              <a:rPr lang="en-US" altLang="en-US" sz="1600" dirty="0"/>
              <a:t> </a:t>
            </a:r>
            <a:r>
              <a:rPr lang="en-US" altLang="en-US" sz="1600" dirty="0" err="1"/>
              <a:t>Arthorsc</a:t>
            </a:r>
            <a:r>
              <a:rPr lang="en-US" altLang="en-US" sz="1600" dirty="0"/>
              <a:t> 2005 </a:t>
            </a:r>
            <a:r>
              <a:rPr lang="en-US" altLang="en-US" sz="1600" dirty="0" err="1"/>
              <a:t>Amer</a:t>
            </a:r>
            <a:r>
              <a:rPr lang="en-US" altLang="en-US" sz="1600" dirty="0"/>
              <a:t> J Sports Med 2000; Van </a:t>
            </a:r>
            <a:r>
              <a:rPr lang="en-US" altLang="en-US" sz="1600" dirty="0" err="1"/>
              <a:t>Tiggelen</a:t>
            </a:r>
            <a:r>
              <a:rPr lang="en-US" altLang="en-US" sz="1600" dirty="0"/>
              <a:t> D et al Am J Sports Med 2009 </a:t>
            </a:r>
          </a:p>
          <a:p>
            <a:endParaRPr lang="en-US" altLang="en-US" sz="1600" dirty="0">
              <a:solidFill>
                <a:srgbClr val="E9E5DC"/>
              </a:solidFill>
            </a:endParaRPr>
          </a:p>
        </p:txBody>
      </p:sp>
    </p:spTree>
    <p:extLst>
      <p:ext uri="{BB962C8B-B14F-4D97-AF65-F5344CB8AC3E}">
        <p14:creationId xmlns:p14="http://schemas.microsoft.com/office/powerpoint/2010/main" val="9552594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smtClean="0"/>
              <a:t>PFPS</a:t>
            </a:r>
          </a:p>
        </p:txBody>
      </p:sp>
      <p:sp>
        <p:nvSpPr>
          <p:cNvPr id="32771" name="Content Placeholder 2"/>
          <p:cNvSpPr>
            <a:spLocks noGrp="1"/>
          </p:cNvSpPr>
          <p:nvPr>
            <p:ph idx="1"/>
          </p:nvPr>
        </p:nvSpPr>
        <p:spPr/>
        <p:txBody>
          <a:bodyPr/>
          <a:lstStyle/>
          <a:p>
            <a:pPr marL="0" indent="0">
              <a:buNone/>
            </a:pPr>
            <a:r>
              <a:rPr lang="en-US" altLang="en-US" dirty="0" smtClean="0"/>
              <a:t>Davi SM et al  J </a:t>
            </a:r>
            <a:r>
              <a:rPr lang="en-US" altLang="en-US" dirty="0" err="1" smtClean="0"/>
              <a:t>Athl</a:t>
            </a:r>
            <a:r>
              <a:rPr lang="en-US" altLang="en-US" dirty="0" smtClean="0"/>
              <a:t> Train  2020</a:t>
            </a:r>
          </a:p>
          <a:p>
            <a:pPr marL="0" indent="0">
              <a:buNone/>
            </a:pPr>
            <a:r>
              <a:rPr lang="en-US" altLang="en-US" dirty="0" smtClean="0"/>
              <a:t>Evaluated patients with PFPS and regional pain syndrome vs control for quadriceps inhibition as a result of pain. </a:t>
            </a:r>
          </a:p>
          <a:p>
            <a:pPr marL="0" indent="0">
              <a:buNone/>
            </a:pPr>
            <a:endParaRPr lang="en-US" altLang="en-US" dirty="0" smtClean="0"/>
          </a:p>
          <a:p>
            <a:pPr marL="0" indent="0">
              <a:buNone/>
            </a:pPr>
            <a:r>
              <a:rPr lang="en-US" altLang="en-US" dirty="0" smtClean="0"/>
              <a:t> Deficits in spinal-reflex excitability, quadriceps activation, and strength were present in both the PFPS and regional-pain groups. </a:t>
            </a:r>
          </a:p>
          <a:p>
            <a:pPr marL="0" indent="0">
              <a:buNone/>
            </a:pPr>
            <a:endParaRPr lang="en-US" altLang="en-US" dirty="0" smtClean="0"/>
          </a:p>
          <a:p>
            <a:pPr marL="0" indent="0">
              <a:buNone/>
            </a:pPr>
            <a:r>
              <a:rPr lang="en-US" altLang="en-US" dirty="0" smtClean="0"/>
              <a:t>A combination of pain and structural damage appeared to have the greatest negative effect on quadriceps function</a:t>
            </a:r>
          </a:p>
        </p:txBody>
      </p:sp>
    </p:spTree>
    <p:extLst>
      <p:ext uri="{BB962C8B-B14F-4D97-AF65-F5344CB8AC3E}">
        <p14:creationId xmlns:p14="http://schemas.microsoft.com/office/powerpoint/2010/main" val="1942056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Knee pain</a:t>
            </a:r>
          </a:p>
        </p:txBody>
      </p:sp>
      <p:sp>
        <p:nvSpPr>
          <p:cNvPr id="33795" name="Content Placeholder 2"/>
          <p:cNvSpPr>
            <a:spLocks noGrp="1"/>
          </p:cNvSpPr>
          <p:nvPr>
            <p:ph idx="1"/>
          </p:nvPr>
        </p:nvSpPr>
        <p:spPr/>
        <p:txBody>
          <a:bodyPr>
            <a:normAutofit fontScale="92500" lnSpcReduction="10000"/>
          </a:bodyPr>
          <a:lstStyle/>
          <a:p>
            <a:r>
              <a:rPr lang="en-US" altLang="en-US" smtClean="0"/>
              <a:t>Flaxman TE et al Clin Biomech (Bristol, Avon)  2019 </a:t>
            </a:r>
          </a:p>
          <a:p>
            <a:endParaRPr lang="en-US" altLang="en-US" smtClean="0"/>
          </a:p>
          <a:p>
            <a:r>
              <a:rPr lang="en-US" altLang="en-US" smtClean="0"/>
              <a:t>Evaluated healthy subjects who’s strength deficit ratios and individual muscle contribution to experimental torque was computed before and after intramuscular hypertonic (pain inducing) and isotonic (sham) saline was injected to the vastus medialis.</a:t>
            </a:r>
          </a:p>
          <a:p>
            <a:endParaRPr lang="en-US" altLang="en-US" smtClean="0"/>
          </a:p>
          <a:p>
            <a:r>
              <a:rPr lang="en-US" altLang="en-US" smtClean="0"/>
              <a:t>significant decreases in the knee extensor strength deficit ratio of vastus medialis was observed pre- to post- hypertonic injection. No differences were observed with isotonic injections, confirming the validity of the model.</a:t>
            </a:r>
          </a:p>
        </p:txBody>
      </p:sp>
    </p:spTree>
    <p:extLst>
      <p:ext uri="{BB962C8B-B14F-4D97-AF65-F5344CB8AC3E}">
        <p14:creationId xmlns:p14="http://schemas.microsoft.com/office/powerpoint/2010/main" val="3697888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t>PFPS</a:t>
            </a:r>
          </a:p>
        </p:txBody>
      </p:sp>
      <p:sp>
        <p:nvSpPr>
          <p:cNvPr id="38915" name="Content Placeholder 2"/>
          <p:cNvSpPr>
            <a:spLocks noGrp="1"/>
          </p:cNvSpPr>
          <p:nvPr>
            <p:ph idx="1"/>
          </p:nvPr>
        </p:nvSpPr>
        <p:spPr/>
        <p:txBody>
          <a:bodyPr/>
          <a:lstStyle/>
          <a:p>
            <a:r>
              <a:rPr lang="en-US" altLang="en-US" dirty="0" smtClean="0"/>
              <a:t>National Athletic Trainers’ Association Position Statement: Management of Individuals With Patellofemoral Pain in the Journal of Athletic Training 2018. </a:t>
            </a:r>
          </a:p>
          <a:p>
            <a:r>
              <a:rPr lang="en-US" altLang="en-US" dirty="0" smtClean="0"/>
              <a:t>Based on  the research evidence with the most consistency and evidence-based strength gave recommendations:</a:t>
            </a:r>
          </a:p>
        </p:txBody>
      </p:sp>
    </p:spTree>
    <p:extLst>
      <p:ext uri="{BB962C8B-B14F-4D97-AF65-F5344CB8AC3E}">
        <p14:creationId xmlns:p14="http://schemas.microsoft.com/office/powerpoint/2010/main" val="2566866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7" name="Google Shape;837;p127"/>
          <p:cNvSpPr txBox="1">
            <a:spLocks noGrp="1"/>
          </p:cNvSpPr>
          <p:nvPr>
            <p:ph type="title"/>
          </p:nvPr>
        </p:nvSpPr>
        <p:spPr>
          <a:xfrm>
            <a:off x="1725613" y="274637"/>
            <a:ext cx="8485187" cy="1243012"/>
          </a:xfrm>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100"/>
            </a:pPr>
            <a:r>
              <a:rPr lang="en-US" sz="4100" b="1">
                <a:solidFill>
                  <a:schemeClr val="dk2"/>
                </a:solidFill>
                <a:latin typeface="Rambla"/>
                <a:ea typeface="Rambla"/>
                <a:cs typeface="Rambla"/>
                <a:sym typeface="Rambla"/>
              </a:rPr>
              <a:t>Hip Injuries</a:t>
            </a:r>
            <a:endParaRPr/>
          </a:p>
        </p:txBody>
      </p:sp>
      <p:sp>
        <p:nvSpPr>
          <p:cNvPr id="836" name="Google Shape;836;p127"/>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365125" indent="-255587">
              <a:lnSpc>
                <a:spcPct val="100000"/>
              </a:lnSpc>
              <a:spcBef>
                <a:spcPts val="0"/>
              </a:spcBef>
              <a:buClr>
                <a:schemeClr val="accent1"/>
              </a:buClr>
              <a:buSzPts val="1836"/>
              <a:buFont typeface="Noto Sans Symbols"/>
              <a:buChar char="▶"/>
            </a:pPr>
            <a:r>
              <a:rPr lang="en-US" sz="2700" dirty="0">
                <a:solidFill>
                  <a:schemeClr val="dk1"/>
                </a:solidFill>
                <a:latin typeface="Rambla"/>
                <a:ea typeface="Rambla"/>
                <a:cs typeface="Rambla"/>
                <a:sym typeface="Rambla"/>
              </a:rPr>
              <a:t>FAI;</a:t>
            </a:r>
            <a:endParaRPr dirty="0"/>
          </a:p>
          <a:p>
            <a:pPr marL="365125" indent="-255587">
              <a:lnSpc>
                <a:spcPct val="100000"/>
              </a:lnSpc>
              <a:spcBef>
                <a:spcPts val="400"/>
              </a:spcBef>
              <a:buClr>
                <a:schemeClr val="accent1"/>
              </a:buClr>
              <a:buSzPts val="1836"/>
              <a:buFont typeface="Noto Sans Symbols"/>
              <a:buChar char="▶"/>
            </a:pPr>
            <a:r>
              <a:rPr lang="en-US" sz="2700" dirty="0">
                <a:solidFill>
                  <a:schemeClr val="dk1"/>
                </a:solidFill>
                <a:latin typeface="Rambla"/>
                <a:ea typeface="Rambla"/>
                <a:cs typeface="Rambla"/>
                <a:sym typeface="Rambla"/>
              </a:rPr>
              <a:t>Possible causes:</a:t>
            </a:r>
            <a:endParaRPr dirty="0"/>
          </a:p>
          <a:p>
            <a:pPr marL="365125" indent="-255587">
              <a:lnSpc>
                <a:spcPct val="100000"/>
              </a:lnSpc>
              <a:spcBef>
                <a:spcPts val="400"/>
              </a:spcBef>
              <a:buClr>
                <a:schemeClr val="accent1"/>
              </a:buClr>
              <a:buSzPts val="1836"/>
              <a:buFont typeface="Noto Sans Symbols"/>
              <a:buChar char="▶"/>
            </a:pPr>
            <a:r>
              <a:rPr lang="en-US" sz="2700" dirty="0">
                <a:solidFill>
                  <a:schemeClr val="dk1"/>
                </a:solidFill>
                <a:latin typeface="Rambla"/>
                <a:ea typeface="Rambla"/>
                <a:cs typeface="Rambla"/>
                <a:sym typeface="Rambla"/>
              </a:rPr>
              <a:t>Cam Impingement</a:t>
            </a:r>
            <a:endParaRPr dirty="0"/>
          </a:p>
          <a:p>
            <a:pPr marL="365125" indent="-255587">
              <a:lnSpc>
                <a:spcPct val="100000"/>
              </a:lnSpc>
              <a:spcBef>
                <a:spcPts val="400"/>
              </a:spcBef>
              <a:buClr>
                <a:schemeClr val="accent1"/>
              </a:buClr>
              <a:buSzPts val="1836"/>
              <a:buFont typeface="Noto Sans Symbols"/>
              <a:buChar char="▶"/>
            </a:pPr>
            <a:r>
              <a:rPr lang="en-US" sz="2700" dirty="0">
                <a:solidFill>
                  <a:schemeClr val="dk1"/>
                </a:solidFill>
                <a:latin typeface="Rambla"/>
                <a:ea typeface="Rambla"/>
                <a:cs typeface="Rambla"/>
                <a:sym typeface="Rambla"/>
              </a:rPr>
              <a:t>Pincer Impingement</a:t>
            </a:r>
            <a:endParaRPr dirty="0"/>
          </a:p>
          <a:p>
            <a:pPr marL="365125" indent="-255587">
              <a:lnSpc>
                <a:spcPct val="100000"/>
              </a:lnSpc>
              <a:spcBef>
                <a:spcPts val="400"/>
              </a:spcBef>
              <a:buClr>
                <a:schemeClr val="accent1"/>
              </a:buClr>
              <a:buSzPts val="1836"/>
              <a:buFont typeface="Noto Sans Symbols"/>
              <a:buChar char="▶"/>
            </a:pPr>
            <a:r>
              <a:rPr lang="en-US" sz="2700" dirty="0">
                <a:solidFill>
                  <a:schemeClr val="dk1"/>
                </a:solidFill>
                <a:latin typeface="Rambla"/>
                <a:ea typeface="Rambla"/>
                <a:cs typeface="Rambla"/>
                <a:sym typeface="Rambla"/>
              </a:rPr>
              <a:t>Hyperflexion</a:t>
            </a:r>
            <a:endParaRPr dirty="0"/>
          </a:p>
          <a:p>
            <a:pPr marL="365125" indent="-255587">
              <a:lnSpc>
                <a:spcPct val="100000"/>
              </a:lnSpc>
              <a:spcBef>
                <a:spcPts val="400"/>
              </a:spcBef>
              <a:buClr>
                <a:schemeClr val="accent1"/>
              </a:buClr>
              <a:buSzPts val="1836"/>
              <a:buFont typeface="Noto Sans Symbols"/>
              <a:buChar char="▶"/>
            </a:pPr>
            <a:r>
              <a:rPr lang="en-US" sz="2700" dirty="0">
                <a:solidFill>
                  <a:schemeClr val="dk1"/>
                </a:solidFill>
                <a:latin typeface="Rambla"/>
                <a:ea typeface="Rambla"/>
                <a:cs typeface="Rambla"/>
                <a:sym typeface="Rambla"/>
              </a:rPr>
              <a:t>Hyperextension </a:t>
            </a:r>
            <a:endParaRPr lang="en-US" sz="2700" dirty="0" smtClean="0">
              <a:solidFill>
                <a:schemeClr val="dk1"/>
              </a:solidFill>
              <a:latin typeface="Rambla"/>
              <a:ea typeface="Rambla"/>
              <a:cs typeface="Rambla"/>
              <a:sym typeface="Rambla"/>
            </a:endParaRPr>
          </a:p>
          <a:p>
            <a:pPr marL="365125" indent="-255587">
              <a:lnSpc>
                <a:spcPct val="100000"/>
              </a:lnSpc>
              <a:spcBef>
                <a:spcPts val="400"/>
              </a:spcBef>
              <a:buClr>
                <a:schemeClr val="accent1"/>
              </a:buClr>
              <a:buSzPts val="1836"/>
              <a:buFont typeface="Noto Sans Symbols"/>
              <a:buChar char="▶"/>
            </a:pPr>
            <a:r>
              <a:rPr lang="en-US" sz="2700" dirty="0" smtClean="0">
                <a:solidFill>
                  <a:schemeClr val="dk1"/>
                </a:solidFill>
                <a:latin typeface="Rambla"/>
                <a:ea typeface="Rambla"/>
                <a:cs typeface="Rambla"/>
                <a:sym typeface="Rambla"/>
              </a:rPr>
              <a:t>Circumduction(</a:t>
            </a:r>
            <a:r>
              <a:rPr lang="en-US" sz="2700" dirty="0" err="1" smtClean="0">
                <a:solidFill>
                  <a:schemeClr val="dk1"/>
                </a:solidFill>
                <a:latin typeface="Rambla"/>
                <a:ea typeface="Rambla"/>
                <a:cs typeface="Rambla"/>
                <a:sym typeface="Rambla"/>
              </a:rPr>
              <a:t>Waterpolo</a:t>
            </a:r>
            <a:r>
              <a:rPr lang="en-US" sz="2700" dirty="0" smtClean="0">
                <a:solidFill>
                  <a:schemeClr val="dk1"/>
                </a:solidFill>
                <a:latin typeface="Rambla"/>
                <a:ea typeface="Rambla"/>
                <a:cs typeface="Rambla"/>
                <a:sym typeface="Rambla"/>
              </a:rPr>
              <a:t>) </a:t>
            </a:r>
            <a:endParaRPr dirty="0"/>
          </a:p>
        </p:txBody>
      </p:sp>
    </p:spTree>
    <p:extLst>
      <p:ext uri="{BB962C8B-B14F-4D97-AF65-F5344CB8AC3E}">
        <p14:creationId xmlns:p14="http://schemas.microsoft.com/office/powerpoint/2010/main" val="10627204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PFPS</a:t>
            </a:r>
          </a:p>
        </p:txBody>
      </p:sp>
      <p:sp>
        <p:nvSpPr>
          <p:cNvPr id="3" name="Content Placeholder 2"/>
          <p:cNvSpPr>
            <a:spLocks noGrp="1"/>
          </p:cNvSpPr>
          <p:nvPr>
            <p:ph idx="1"/>
          </p:nvPr>
        </p:nvSpPr>
        <p:spPr/>
        <p:txBody>
          <a:bodyPr/>
          <a:lstStyle/>
          <a:p>
            <a:pPr marL="0" indent="0">
              <a:buNone/>
              <a:defRPr/>
            </a:pPr>
            <a:endParaRPr lang="en-US" dirty="0" smtClean="0"/>
          </a:p>
          <a:p>
            <a:pPr>
              <a:defRPr/>
            </a:pPr>
            <a:r>
              <a:rPr lang="en-US" dirty="0" smtClean="0"/>
              <a:t>Individuals with PFP (Patellofemoral pain) who complete an 8-week gluteal-strengthening program reported greater improvements in pain and health status 6 months after completing rehabilitation compared with those who completed an 8-week quadriceps-strengthening program.</a:t>
            </a:r>
          </a:p>
          <a:p>
            <a:pPr>
              <a:defRPr/>
            </a:pPr>
            <a:endParaRPr lang="en-US" dirty="0"/>
          </a:p>
          <a:p>
            <a:pPr>
              <a:defRPr/>
            </a:pPr>
            <a:r>
              <a:rPr lang="en-US" sz="1600" dirty="0"/>
              <a:t>Peters JS et al </a:t>
            </a:r>
            <a:r>
              <a:rPr lang="en-US" sz="1600" dirty="0" err="1"/>
              <a:t>Int</a:t>
            </a:r>
            <a:r>
              <a:rPr lang="en-US" sz="1600" dirty="0"/>
              <a:t> J Sports </a:t>
            </a:r>
            <a:r>
              <a:rPr lang="en-US" sz="1600" dirty="0" err="1"/>
              <a:t>Phys</a:t>
            </a:r>
            <a:r>
              <a:rPr lang="en-US" sz="1600" dirty="0"/>
              <a:t> </a:t>
            </a:r>
            <a:r>
              <a:rPr lang="en-US" sz="1600" dirty="0" err="1"/>
              <a:t>Ther</a:t>
            </a:r>
            <a:r>
              <a:rPr lang="en-US" sz="1600" dirty="0"/>
              <a:t>. 2013</a:t>
            </a:r>
            <a:r>
              <a:rPr lang="en-US" dirty="0" smtClean="0"/>
              <a:t>,</a:t>
            </a:r>
            <a:r>
              <a:rPr lang="en-US" dirty="0"/>
              <a:t> </a:t>
            </a:r>
            <a:r>
              <a:rPr lang="en-US" sz="1600" dirty="0" err="1"/>
              <a:t>Khayambashi</a:t>
            </a:r>
            <a:r>
              <a:rPr lang="en-US" sz="1600" dirty="0"/>
              <a:t> K et al Arch</a:t>
            </a:r>
          </a:p>
          <a:p>
            <a:pPr>
              <a:defRPr/>
            </a:pPr>
            <a:r>
              <a:rPr lang="en-US" sz="1600" dirty="0" err="1"/>
              <a:t>Phys</a:t>
            </a:r>
            <a:r>
              <a:rPr lang="en-US" sz="1600" dirty="0"/>
              <a:t> Med </a:t>
            </a:r>
            <a:r>
              <a:rPr lang="en-US" sz="1600" dirty="0" err="1"/>
              <a:t>Rehabil</a:t>
            </a:r>
            <a:r>
              <a:rPr lang="en-US" sz="1600" dirty="0"/>
              <a:t>. 2014, Ferber R et al J </a:t>
            </a:r>
            <a:r>
              <a:rPr lang="en-US" sz="1600" dirty="0" err="1"/>
              <a:t>Athl</a:t>
            </a:r>
            <a:r>
              <a:rPr lang="en-US" sz="1600" dirty="0"/>
              <a:t> Train. 2015, Bolgla LA et al Journal of Athletic Training 2018,</a:t>
            </a:r>
          </a:p>
        </p:txBody>
      </p:sp>
    </p:spTree>
    <p:extLst>
      <p:ext uri="{BB962C8B-B14F-4D97-AF65-F5344CB8AC3E}">
        <p14:creationId xmlns:p14="http://schemas.microsoft.com/office/powerpoint/2010/main" val="17754629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PFPS</a:t>
            </a:r>
          </a:p>
        </p:txBody>
      </p:sp>
      <p:sp>
        <p:nvSpPr>
          <p:cNvPr id="40963" name="Content Placeholder 2"/>
          <p:cNvSpPr>
            <a:spLocks noGrp="1"/>
          </p:cNvSpPr>
          <p:nvPr>
            <p:ph idx="1"/>
          </p:nvPr>
        </p:nvSpPr>
        <p:spPr/>
        <p:txBody>
          <a:bodyPr/>
          <a:lstStyle/>
          <a:p>
            <a:r>
              <a:rPr lang="en-US" altLang="en-US" smtClean="0"/>
              <a:t>Clinicians should prescribe interventions that address trunk-muscle (eg, abdominal oblique, rectus abdominis, transversus abdominis, erector spinae, and multifidi) control and capacity in individuals with PFP.</a:t>
            </a:r>
          </a:p>
          <a:p>
            <a:endParaRPr lang="en-US" altLang="en-US" smtClean="0"/>
          </a:p>
          <a:p>
            <a:endParaRPr lang="en-US" altLang="en-US" smtClean="0"/>
          </a:p>
          <a:p>
            <a:r>
              <a:rPr lang="en-US" altLang="en-US" sz="1600"/>
              <a:t>Peters JS et al Int J Sports Phys Ther. 2013, Khayambashi K et al Arch Phys Med Rehabil. 2014, Earl JE et al Am J Sports Med. 2011, Fukuda TY et al</a:t>
            </a:r>
            <a:r>
              <a:rPr lang="en-US" altLang="en-US" smtClean="0"/>
              <a:t> </a:t>
            </a:r>
            <a:r>
              <a:rPr lang="en-US" altLang="en-US" sz="1600"/>
              <a:t>Orthop Sports Phys Ther. 2010, 2012,</a:t>
            </a:r>
            <a:r>
              <a:rPr lang="en-US" altLang="en-US" smtClean="0"/>
              <a:t> </a:t>
            </a:r>
            <a:r>
              <a:rPr lang="en-US" altLang="en-US" sz="1600"/>
              <a:t>Baldon Rde M et al J Orthop Sports Phys Ther. 2014,</a:t>
            </a:r>
            <a:r>
              <a:rPr lang="en-US" altLang="en-US" smtClean="0"/>
              <a:t> </a:t>
            </a:r>
            <a:endParaRPr lang="en-US" altLang="en-US" sz="1600"/>
          </a:p>
        </p:txBody>
      </p:sp>
    </p:spTree>
    <p:extLst>
      <p:ext uri="{BB962C8B-B14F-4D97-AF65-F5344CB8AC3E}">
        <p14:creationId xmlns:p14="http://schemas.microsoft.com/office/powerpoint/2010/main" val="23724367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PFPS</a:t>
            </a:r>
          </a:p>
        </p:txBody>
      </p:sp>
      <p:sp>
        <p:nvSpPr>
          <p:cNvPr id="41987" name="Content Placeholder 2"/>
          <p:cNvSpPr>
            <a:spLocks noGrp="1"/>
          </p:cNvSpPr>
          <p:nvPr>
            <p:ph idx="1"/>
          </p:nvPr>
        </p:nvSpPr>
        <p:spPr/>
        <p:txBody>
          <a:bodyPr/>
          <a:lstStyle/>
          <a:p>
            <a:r>
              <a:rPr lang="en-US" altLang="en-US" smtClean="0"/>
              <a:t>Movement-retraining programs that incorporate either real-time visual or auditory feedback can benefit individuals with altered lower extremity gait mechanics such as excessive hip adduction or hip internal rotation or increased knee valgus (or a combination of these).</a:t>
            </a:r>
          </a:p>
          <a:p>
            <a:endParaRPr lang="en-US" altLang="en-US" smtClean="0"/>
          </a:p>
          <a:p>
            <a:r>
              <a:rPr lang="en-US" altLang="en-US" sz="1600"/>
              <a:t>Napier C et al</a:t>
            </a:r>
            <a:r>
              <a:rPr lang="en-US" altLang="en-US" smtClean="0"/>
              <a:t> </a:t>
            </a:r>
            <a:r>
              <a:rPr lang="en-US" altLang="en-US" sz="1600"/>
              <a:t>Br J Sports Med. 2015, Agresta C et al J Orthop</a:t>
            </a:r>
          </a:p>
          <a:p>
            <a:r>
              <a:rPr lang="en-US" altLang="en-US" sz="1600"/>
              <a:t>Sports Phys Ther. 2015, Baldon Rde M et al J Orthop Sports Phys Ther. 2014, </a:t>
            </a:r>
          </a:p>
          <a:p>
            <a:endParaRPr lang="en-US" altLang="en-US" sz="1600"/>
          </a:p>
        </p:txBody>
      </p:sp>
    </p:spTree>
    <p:extLst>
      <p:ext uri="{BB962C8B-B14F-4D97-AF65-F5344CB8AC3E}">
        <p14:creationId xmlns:p14="http://schemas.microsoft.com/office/powerpoint/2010/main" val="13654768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Patellofemoral pain</a:t>
            </a:r>
            <a:endParaRPr lang="en-US" dirty="0"/>
          </a:p>
        </p:txBody>
      </p:sp>
      <p:sp>
        <p:nvSpPr>
          <p:cNvPr id="3" name="Content Placeholder 2"/>
          <p:cNvSpPr>
            <a:spLocks noGrp="1"/>
          </p:cNvSpPr>
          <p:nvPr>
            <p:ph idx="1"/>
          </p:nvPr>
        </p:nvSpPr>
        <p:spPr/>
        <p:txBody>
          <a:bodyPr>
            <a:normAutofit lnSpcReduction="10000"/>
          </a:bodyPr>
          <a:lstStyle/>
          <a:p>
            <a:r>
              <a:rPr lang="en-US" dirty="0"/>
              <a:t>The femur and tibia of each model were rotated 10° (in 2° increments) along their respective axes beyond that of the natural degree of rotation. This process was repeated for the transverse plane (internal and external rotation) and frontal plane (adduction and abduction).</a:t>
            </a:r>
            <a:endParaRPr lang="en-US" dirty="0" smtClean="0"/>
          </a:p>
          <a:p>
            <a:r>
              <a:rPr lang="en-US" dirty="0"/>
              <a:t> Internal and external rotations of the femur and tibia that exceeded </a:t>
            </a:r>
            <a:r>
              <a:rPr lang="en-US" dirty="0" smtClean="0"/>
              <a:t>4°</a:t>
            </a:r>
            <a:r>
              <a:rPr lang="en-US" dirty="0"/>
              <a:t>beyond that of the natural rotation resulted in progressively greater patellar tendon stress  </a:t>
            </a:r>
            <a:endParaRPr lang="en-US" dirty="0" smtClean="0"/>
          </a:p>
          <a:p>
            <a:endParaRPr lang="en-US" sz="2000" dirty="0" smtClean="0"/>
          </a:p>
          <a:p>
            <a:r>
              <a:rPr lang="en-US" sz="2000" dirty="0" smtClean="0"/>
              <a:t>Park K et al </a:t>
            </a:r>
            <a:r>
              <a:rPr lang="en-US" sz="2000" b="1" dirty="0"/>
              <a:t>The influence of isolated femur and tibia rotations on patellar tendon stress: A sensitivity analysis using finite element </a:t>
            </a:r>
            <a:r>
              <a:rPr lang="en-US" sz="2000" b="1" dirty="0" err="1" smtClean="0"/>
              <a:t>analysis</a:t>
            </a:r>
            <a:r>
              <a:rPr lang="en-US" sz="2000" dirty="0" err="1"/>
              <a:t>J</a:t>
            </a:r>
            <a:r>
              <a:rPr lang="en-US" sz="2000" dirty="0"/>
              <a:t> </a:t>
            </a:r>
            <a:r>
              <a:rPr lang="en-US" sz="2000" dirty="0" err="1"/>
              <a:t>Orthop</a:t>
            </a:r>
            <a:r>
              <a:rPr lang="en-US" sz="2000" dirty="0"/>
              <a:t> Res. 2023 Feb;41(2):271-277. </a:t>
            </a:r>
            <a:r>
              <a:rPr lang="en-US" sz="2000" dirty="0" err="1"/>
              <a:t>doi</a:t>
            </a:r>
            <a:r>
              <a:rPr lang="en-US" sz="2000" dirty="0"/>
              <a:t>: 10.1002/jor.25353. </a:t>
            </a:r>
            <a:r>
              <a:rPr lang="en-US" sz="2000" dirty="0" err="1"/>
              <a:t>Epub</a:t>
            </a:r>
            <a:r>
              <a:rPr lang="en-US" sz="2000" dirty="0"/>
              <a:t> 2022 May 16.PMID: 35488733</a:t>
            </a:r>
            <a:endParaRPr lang="en-US" sz="2000" b="1" dirty="0"/>
          </a:p>
          <a:p>
            <a:endParaRPr lang="en-US" dirty="0"/>
          </a:p>
          <a:p>
            <a:endParaRPr lang="en-US" dirty="0"/>
          </a:p>
        </p:txBody>
      </p:sp>
    </p:spTree>
    <p:extLst>
      <p:ext uri="{BB962C8B-B14F-4D97-AF65-F5344CB8AC3E}">
        <p14:creationId xmlns:p14="http://schemas.microsoft.com/office/powerpoint/2010/main" val="26483939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Patellofemoral pain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Tibiofemoral </a:t>
            </a:r>
            <a:r>
              <a:rPr lang="en-US" dirty="0"/>
              <a:t>rotations in the frontal and transverse planes have the potential to influence patellar tendon stress. In particular, patellar tendon stress is highly sensitive to small degrees of tibia and/or femur motions in the transverse plane</a:t>
            </a:r>
            <a:r>
              <a:rPr lang="en-US" dirty="0" smtClean="0"/>
              <a:t>.</a:t>
            </a:r>
          </a:p>
          <a:p>
            <a:endParaRPr lang="en-US" dirty="0"/>
          </a:p>
          <a:p>
            <a:r>
              <a:rPr lang="en-US" dirty="0" smtClean="0"/>
              <a:t>Take home is normalize tibial and femoral motion as part of treatment  for Patellofemoral pain syndrome. </a:t>
            </a:r>
          </a:p>
          <a:p>
            <a:endParaRPr lang="en-US" dirty="0" smtClean="0"/>
          </a:p>
          <a:p>
            <a:r>
              <a:rPr lang="en-US" dirty="0" smtClean="0"/>
              <a:t>Not allowing the athlete to train in poor positions when rehabbing these injuries</a:t>
            </a:r>
          </a:p>
          <a:p>
            <a:endParaRPr lang="en-US" dirty="0" smtClean="0"/>
          </a:p>
          <a:p>
            <a:r>
              <a:rPr lang="en-US" sz="2200" dirty="0"/>
              <a:t>Park K et al </a:t>
            </a:r>
            <a:r>
              <a:rPr lang="en-US" sz="2200" b="1" dirty="0"/>
              <a:t>The influence of isolated femur and tibia rotations on patellar tendon stress: A sensitivity analysis using finite element </a:t>
            </a:r>
            <a:r>
              <a:rPr lang="en-US" sz="2200" b="1" dirty="0" err="1"/>
              <a:t>analysis</a:t>
            </a:r>
            <a:r>
              <a:rPr lang="en-US" sz="2200" dirty="0" err="1"/>
              <a:t>J</a:t>
            </a:r>
            <a:r>
              <a:rPr lang="en-US" sz="2200" dirty="0"/>
              <a:t> </a:t>
            </a:r>
            <a:r>
              <a:rPr lang="en-US" sz="2200" dirty="0" err="1"/>
              <a:t>Orthop</a:t>
            </a:r>
            <a:r>
              <a:rPr lang="en-US" sz="2200" dirty="0"/>
              <a:t> Res. 2023 Feb;41(2):271-277. </a:t>
            </a:r>
            <a:r>
              <a:rPr lang="en-US" sz="2200" dirty="0" err="1"/>
              <a:t>doi</a:t>
            </a:r>
            <a:r>
              <a:rPr lang="en-US" sz="2200" dirty="0"/>
              <a:t>: 10.1002/jor.25353. </a:t>
            </a:r>
            <a:r>
              <a:rPr lang="en-US" sz="2200" dirty="0" err="1"/>
              <a:t>Epub</a:t>
            </a:r>
            <a:r>
              <a:rPr lang="en-US" sz="2200" dirty="0"/>
              <a:t> 2022 May 16.PMID: 35488733</a:t>
            </a:r>
            <a:endParaRPr lang="en-US" sz="2200" b="1" dirty="0"/>
          </a:p>
          <a:p>
            <a:endParaRPr lang="en-US" dirty="0"/>
          </a:p>
          <a:p>
            <a:endParaRPr lang="en-US" dirty="0"/>
          </a:p>
          <a:p>
            <a:endParaRPr lang="en-US" dirty="0"/>
          </a:p>
        </p:txBody>
      </p:sp>
    </p:spTree>
    <p:extLst>
      <p:ext uri="{BB962C8B-B14F-4D97-AF65-F5344CB8AC3E}">
        <p14:creationId xmlns:p14="http://schemas.microsoft.com/office/powerpoint/2010/main" val="39560914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85109" y="949749"/>
            <a:ext cx="8334101" cy="5266688"/>
          </a:xfrm>
          <a:prstGeom prst="rect">
            <a:avLst/>
          </a:prstGeom>
        </p:spPr>
      </p:pic>
    </p:spTree>
    <p:extLst>
      <p:ext uri="{BB962C8B-B14F-4D97-AF65-F5344CB8AC3E}">
        <p14:creationId xmlns:p14="http://schemas.microsoft.com/office/powerpoint/2010/main" val="4538327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Patellofemoral pain</a:t>
            </a:r>
            <a:endParaRPr lang="en-US" dirty="0"/>
          </a:p>
        </p:txBody>
      </p:sp>
      <p:sp>
        <p:nvSpPr>
          <p:cNvPr id="3" name="Content Placeholder 2"/>
          <p:cNvSpPr>
            <a:spLocks noGrp="1"/>
          </p:cNvSpPr>
          <p:nvPr>
            <p:ph idx="1"/>
          </p:nvPr>
        </p:nvSpPr>
        <p:spPr>
          <a:xfrm>
            <a:off x="838200" y="1825625"/>
            <a:ext cx="10515600" cy="4797244"/>
          </a:xfrm>
        </p:spPr>
        <p:txBody>
          <a:bodyPr>
            <a:normAutofit fontScale="92500" lnSpcReduction="10000"/>
          </a:bodyPr>
          <a:lstStyle/>
          <a:p>
            <a:r>
              <a:rPr lang="en-US" dirty="0" smtClean="0"/>
              <a:t>Compare </a:t>
            </a:r>
            <a:r>
              <a:rPr lang="en-US" dirty="0"/>
              <a:t>peak maximum principal stress in the patellar tendon between persons with and without patellar tendinopathy during a simulated single-leg landing </a:t>
            </a:r>
            <a:r>
              <a:rPr lang="en-US" dirty="0" smtClean="0"/>
              <a:t>task</a:t>
            </a:r>
          </a:p>
          <a:p>
            <a:endParaRPr lang="en-US" dirty="0"/>
          </a:p>
          <a:p>
            <a:r>
              <a:rPr lang="en-US" dirty="0"/>
              <a:t>Compared with the control group, persons with patellar tendinopathy exhibited greater peak maximum principal stress in the patellar tendon </a:t>
            </a:r>
            <a:r>
              <a:rPr lang="en-US" dirty="0" smtClean="0"/>
              <a:t>and </a:t>
            </a:r>
            <a:r>
              <a:rPr lang="en-US" dirty="0"/>
              <a:t>greater tibiofemoral joint </a:t>
            </a:r>
            <a:r>
              <a:rPr lang="en-US" dirty="0" smtClean="0"/>
              <a:t>internal.</a:t>
            </a:r>
          </a:p>
          <a:p>
            <a:endParaRPr lang="en-US" dirty="0" smtClean="0"/>
          </a:p>
          <a:p>
            <a:r>
              <a:rPr lang="en-US" dirty="0" smtClean="0"/>
              <a:t> Transverse </a:t>
            </a:r>
            <a:r>
              <a:rPr lang="en-US" dirty="0"/>
              <a:t>plane rotation of the tibiofemoral joint was the best predictor of peak maximum principal stress in the patellar </a:t>
            </a:r>
            <a:r>
              <a:rPr lang="en-US" dirty="0" smtClean="0"/>
              <a:t>tendon</a:t>
            </a:r>
          </a:p>
          <a:p>
            <a:endParaRPr lang="en-US" sz="1900" dirty="0" smtClean="0"/>
          </a:p>
          <a:p>
            <a:r>
              <a:rPr lang="en-US" sz="1500" dirty="0" smtClean="0"/>
              <a:t>Park K et al </a:t>
            </a:r>
            <a:r>
              <a:rPr lang="en-US" sz="1500" b="1" dirty="0"/>
              <a:t>Persons with Patellar Tendinopathy Exhibit Greater Patellar Tendon Stress during a Single-Leg Landing </a:t>
            </a:r>
            <a:r>
              <a:rPr lang="en-US" sz="1500" b="1" dirty="0" smtClean="0"/>
              <a:t>Task Med </a:t>
            </a:r>
            <a:r>
              <a:rPr lang="en-US" sz="1500" b="1" dirty="0" err="1" smtClean="0"/>
              <a:t>Sci</a:t>
            </a:r>
            <a:r>
              <a:rPr lang="en-US" sz="1500" b="1" dirty="0" smtClean="0"/>
              <a:t> Sports Exercise </a:t>
            </a:r>
            <a:r>
              <a:rPr lang="pt-BR" sz="1500" dirty="0"/>
              <a:t>2023 Apr 1;55(4):642-649</a:t>
            </a:r>
            <a:r>
              <a:rPr lang="pt-BR" sz="1500" dirty="0" smtClean="0"/>
              <a:t>.</a:t>
            </a:r>
            <a:r>
              <a:rPr lang="pt-BR" sz="1500" dirty="0"/>
              <a:t> doi: 10.1249/MSS.0000000000003084. Epub 2022 Nov 17.</a:t>
            </a:r>
            <a:endParaRPr lang="en-US" sz="1500" b="1" dirty="0"/>
          </a:p>
          <a:p>
            <a:endParaRPr lang="en-US" dirty="0"/>
          </a:p>
        </p:txBody>
      </p:sp>
    </p:spTree>
    <p:extLst>
      <p:ext uri="{BB962C8B-B14F-4D97-AF65-F5344CB8AC3E}">
        <p14:creationId xmlns:p14="http://schemas.microsoft.com/office/powerpoint/2010/main" val="36576474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PFP and </a:t>
            </a:r>
            <a:r>
              <a:rPr lang="en-US" dirty="0" smtClean="0"/>
              <a:t>Increased Glut Max Activation</a:t>
            </a:r>
            <a:endParaRPr lang="en-US" dirty="0"/>
          </a:p>
        </p:txBody>
      </p:sp>
      <p:sp>
        <p:nvSpPr>
          <p:cNvPr id="5" name="Content Placeholder 4"/>
          <p:cNvSpPr>
            <a:spLocks noGrp="1"/>
          </p:cNvSpPr>
          <p:nvPr>
            <p:ph idx="1"/>
          </p:nvPr>
        </p:nvSpPr>
        <p:spPr/>
        <p:txBody>
          <a:bodyPr>
            <a:normAutofit fontScale="77500" lnSpcReduction="20000"/>
          </a:bodyPr>
          <a:lstStyle/>
          <a:p>
            <a:r>
              <a:rPr lang="en-US" dirty="0" smtClean="0"/>
              <a:t>Atkins LT et al Physical Therapy and Rehabilitation 2021</a:t>
            </a:r>
          </a:p>
          <a:p>
            <a:endParaRPr lang="en-US" dirty="0" smtClean="0"/>
          </a:p>
          <a:p>
            <a:r>
              <a:rPr lang="en-US" dirty="0" smtClean="0"/>
              <a:t>Movement training that Increase gluteus maximus activation, and increased hip extensor moment lead to decreased dynamic hip internal rotation and significantly decreased PFJ pain.</a:t>
            </a:r>
          </a:p>
          <a:p>
            <a:endParaRPr lang="en-US" dirty="0" smtClean="0"/>
          </a:p>
          <a:p>
            <a:r>
              <a:rPr lang="en-US" dirty="0" smtClean="0"/>
              <a:t>The movement training was increased forward trunk flexion and increased hip flexion(instructed to sit back into a chair)</a:t>
            </a:r>
          </a:p>
          <a:p>
            <a:endParaRPr lang="en-US" dirty="0" smtClean="0"/>
          </a:p>
          <a:p>
            <a:r>
              <a:rPr lang="en-US" dirty="0" smtClean="0"/>
              <a:t>This movement training lead to 3 times increase in hip extensor moment</a:t>
            </a:r>
          </a:p>
          <a:p>
            <a:endParaRPr lang="en-US" dirty="0" smtClean="0"/>
          </a:p>
          <a:p>
            <a:r>
              <a:rPr lang="en-US" dirty="0" err="1" smtClean="0"/>
              <a:t>Kluger</a:t>
            </a:r>
            <a:r>
              <a:rPr lang="en-US" dirty="0" smtClean="0"/>
              <a:t> et al 2014 found the same 25 and 50 degree increase in trunk flexion lead to 133 and 211 increase in hip extensor moment in gait</a:t>
            </a:r>
            <a:endParaRPr lang="en-US" dirty="0"/>
          </a:p>
        </p:txBody>
      </p:sp>
    </p:spTree>
    <p:extLst>
      <p:ext uri="{BB962C8B-B14F-4D97-AF65-F5344CB8AC3E}">
        <p14:creationId xmlns:p14="http://schemas.microsoft.com/office/powerpoint/2010/main" val="5312325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Extensor Moment and PFJ stress</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smtClean="0"/>
              <a:t>Farrokhi</a:t>
            </a:r>
            <a:r>
              <a:rPr lang="en-US" dirty="0" smtClean="0"/>
              <a:t> et al 2008 increased trunk flexion lead to 33% increase hip extensor moment in single leg lunge movement.</a:t>
            </a:r>
          </a:p>
          <a:p>
            <a:endParaRPr lang="en-US" dirty="0" smtClean="0"/>
          </a:p>
          <a:p>
            <a:r>
              <a:rPr lang="en-US" dirty="0" smtClean="0"/>
              <a:t>Atkins et al 2021 the increased hip extensor moment in their study resulted in a 25% increase in glut max activation. </a:t>
            </a:r>
          </a:p>
          <a:p>
            <a:endParaRPr lang="en-US" dirty="0" smtClean="0"/>
          </a:p>
          <a:p>
            <a:r>
              <a:rPr lang="en-US" dirty="0" smtClean="0"/>
              <a:t>In the Atkins study increased trunk flexion from 13.7  degrees to 59.6, and hip flexion from 36.9 to 78.8</a:t>
            </a:r>
          </a:p>
          <a:p>
            <a:endParaRPr lang="en-US" dirty="0" smtClean="0"/>
          </a:p>
          <a:p>
            <a:r>
              <a:rPr lang="en-US" dirty="0" smtClean="0"/>
              <a:t>The increased hip extensor moment lead to a 79% decrease in PFP in this movement training</a:t>
            </a:r>
          </a:p>
          <a:p>
            <a:endParaRPr lang="en-US" dirty="0" smtClean="0"/>
          </a:p>
          <a:p>
            <a:r>
              <a:rPr lang="en-US" dirty="0" smtClean="0"/>
              <a:t>Movement training of the  glut max in the sagittal plane resulted in kinetic change in the transverse plane</a:t>
            </a:r>
            <a:endParaRPr lang="en-US" dirty="0"/>
          </a:p>
          <a:p>
            <a:endParaRPr lang="en-US" dirty="0"/>
          </a:p>
        </p:txBody>
      </p:sp>
    </p:spTree>
    <p:extLst>
      <p:ext uri="{BB962C8B-B14F-4D97-AF65-F5344CB8AC3E}">
        <p14:creationId xmlns:p14="http://schemas.microsoft.com/office/powerpoint/2010/main" val="10786719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a:t>
            </a:r>
            <a:r>
              <a:rPr lang="en-US" dirty="0" smtClean="0"/>
              <a:t>Adduction With Running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Powers CM et al Med </a:t>
            </a:r>
            <a:r>
              <a:rPr lang="en-US" dirty="0" err="1" smtClean="0"/>
              <a:t>Sci</a:t>
            </a:r>
            <a:r>
              <a:rPr lang="en-US" dirty="0"/>
              <a:t> </a:t>
            </a:r>
            <a:r>
              <a:rPr lang="en-US" dirty="0" smtClean="0"/>
              <a:t>Sports Exercise 2022</a:t>
            </a:r>
          </a:p>
          <a:p>
            <a:endParaRPr lang="en-US" dirty="0"/>
          </a:p>
          <a:p>
            <a:r>
              <a:rPr lang="en-US" dirty="0" smtClean="0"/>
              <a:t>Evaluated 14 female and 15 male looking for predictors of hip, thigh adduction during running. </a:t>
            </a:r>
          </a:p>
          <a:p>
            <a:endParaRPr lang="en-US" dirty="0"/>
          </a:p>
          <a:p>
            <a:r>
              <a:rPr lang="en-US" dirty="0" smtClean="0"/>
              <a:t>Used 3D camera, EMG, and CT scans of pelvis and hips </a:t>
            </a:r>
          </a:p>
          <a:p>
            <a:r>
              <a:rPr lang="en-US" dirty="0" smtClean="0"/>
              <a:t>Femoral </a:t>
            </a:r>
            <a:r>
              <a:rPr lang="en-US" dirty="0" err="1" smtClean="0"/>
              <a:t>anteversion</a:t>
            </a:r>
            <a:r>
              <a:rPr lang="en-US" dirty="0" smtClean="0"/>
              <a:t> was the only significant predictor or peak hip adduction during late swing and stance. </a:t>
            </a:r>
          </a:p>
          <a:p>
            <a:endParaRPr lang="en-US" dirty="0"/>
          </a:p>
          <a:p>
            <a:r>
              <a:rPr lang="en-US" dirty="0" smtClean="0"/>
              <a:t>Found that femoral morphology contributed more to adduction during running than hip abductor strength and activation.</a:t>
            </a:r>
            <a:endParaRPr lang="en-US" dirty="0"/>
          </a:p>
        </p:txBody>
      </p:sp>
    </p:spTree>
    <p:extLst>
      <p:ext uri="{BB962C8B-B14F-4D97-AF65-F5344CB8AC3E}">
        <p14:creationId xmlns:p14="http://schemas.microsoft.com/office/powerpoint/2010/main" val="423197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3" name="Google Shape;843;p128"/>
          <p:cNvSpPr txBox="1">
            <a:spLocks noGrp="1"/>
          </p:cNvSpPr>
          <p:nvPr>
            <p:ph type="title"/>
          </p:nvPr>
        </p:nvSpPr>
        <p:spPr>
          <a:xfrm>
            <a:off x="1762126" y="146050"/>
            <a:ext cx="8448675" cy="1573212"/>
          </a:xfrm>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3600"/>
            </a:pPr>
            <a:r>
              <a:rPr lang="en-US" sz="3600" b="1">
                <a:solidFill>
                  <a:schemeClr val="dk2"/>
                </a:solidFill>
                <a:latin typeface="Rambla"/>
                <a:ea typeface="Rambla"/>
                <a:cs typeface="Rambla"/>
                <a:sym typeface="Rambla"/>
              </a:rPr>
              <a:t>Femoral Acetabular Impingement Syndrome</a:t>
            </a:r>
            <a:endParaRPr/>
          </a:p>
        </p:txBody>
      </p:sp>
      <p:pic>
        <p:nvPicPr>
          <p:cNvPr id="842" name="Google Shape;842;p128"/>
          <p:cNvPicPr preferRelativeResize="0">
            <a:picLocks noGrp="1"/>
          </p:cNvPicPr>
          <p:nvPr>
            <p:ph idx="1"/>
          </p:nvPr>
        </p:nvPicPr>
        <p:blipFill rotWithShape="1">
          <a:blip r:embed="rId3">
            <a:alphaModFix/>
          </a:blip>
          <a:srcRect/>
          <a:stretch/>
        </p:blipFill>
        <p:spPr>
          <a:xfrm>
            <a:off x="2286000" y="1524000"/>
            <a:ext cx="7543800" cy="4419600"/>
          </a:xfrm>
          <a:prstGeom prst="rect">
            <a:avLst/>
          </a:prstGeom>
          <a:noFill/>
          <a:ln>
            <a:noFill/>
          </a:ln>
        </p:spPr>
      </p:pic>
    </p:spTree>
    <p:extLst>
      <p:ext uri="{BB962C8B-B14F-4D97-AF65-F5344CB8AC3E}">
        <p14:creationId xmlns:p14="http://schemas.microsoft.com/office/powerpoint/2010/main" val="38931758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smtClean="0"/>
              <a:t>ACL</a:t>
            </a:r>
          </a:p>
        </p:txBody>
      </p:sp>
      <p:sp>
        <p:nvSpPr>
          <p:cNvPr id="60419" name="Content Placeholder 2"/>
          <p:cNvSpPr>
            <a:spLocks noGrp="1"/>
          </p:cNvSpPr>
          <p:nvPr>
            <p:ph idx="1"/>
          </p:nvPr>
        </p:nvSpPr>
        <p:spPr/>
        <p:txBody>
          <a:bodyPr/>
          <a:lstStyle/>
          <a:p>
            <a:r>
              <a:rPr lang="en-US" altLang="en-US" smtClean="0"/>
              <a:t>Non contact ACL injuries especially in women has been on the rise. </a:t>
            </a:r>
          </a:p>
          <a:p>
            <a:endParaRPr lang="en-US" altLang="en-US" smtClean="0"/>
          </a:p>
          <a:p>
            <a:r>
              <a:rPr lang="en-US" altLang="en-US" smtClean="0"/>
              <a:t>In the literature it has been proven that if  a increased or large valgus movement occurs during running, change of direction, cutting or landing there is an increased stress on the ACL.</a:t>
            </a:r>
          </a:p>
          <a:p>
            <a:endParaRPr lang="en-US" altLang="en-US" smtClean="0"/>
          </a:p>
        </p:txBody>
      </p:sp>
    </p:spTree>
    <p:extLst>
      <p:ext uri="{BB962C8B-B14F-4D97-AF65-F5344CB8AC3E}">
        <p14:creationId xmlns:p14="http://schemas.microsoft.com/office/powerpoint/2010/main" val="33468551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Hansberger BL et al Journal of Athletic training 2018</a:t>
            </a:r>
          </a:p>
          <a:p>
            <a:endParaRPr lang="en-US" dirty="0"/>
          </a:p>
          <a:p>
            <a:r>
              <a:rPr lang="en-US" dirty="0" smtClean="0"/>
              <a:t>Compared dancers (non professional) with 5 years experience to D1 athletes with at least 5 years experience in soccer or basketball</a:t>
            </a:r>
          </a:p>
          <a:p>
            <a:endParaRPr lang="en-US" dirty="0"/>
          </a:p>
          <a:p>
            <a:r>
              <a:rPr lang="en-US" dirty="0" smtClean="0"/>
              <a:t>Did single leg jump landing to vertical jump</a:t>
            </a:r>
          </a:p>
          <a:p>
            <a:endParaRPr lang="en-US" dirty="0"/>
          </a:p>
          <a:p>
            <a:r>
              <a:rPr lang="en-US" dirty="0" smtClean="0"/>
              <a:t>Female non dance athletes had greater </a:t>
            </a:r>
            <a:r>
              <a:rPr lang="en-US" dirty="0"/>
              <a:t>peak ankle eversion, and less peak ankle dorsiflexion (</a:t>
            </a:r>
            <a:r>
              <a:rPr lang="en-US" dirty="0" err="1"/>
              <a:t>ie</a:t>
            </a:r>
            <a:r>
              <a:rPr lang="en-US" dirty="0"/>
              <a:t>, positions associated with greater ACL injury risk) compared with female dancers and male nondancers</a:t>
            </a:r>
            <a:r>
              <a:rPr lang="en-US" dirty="0" smtClean="0"/>
              <a:t>.</a:t>
            </a:r>
            <a:r>
              <a:rPr lang="en-US" dirty="0"/>
              <a:t> </a:t>
            </a:r>
          </a:p>
        </p:txBody>
      </p:sp>
    </p:spTree>
    <p:extLst>
      <p:ext uri="{BB962C8B-B14F-4D97-AF65-F5344CB8AC3E}">
        <p14:creationId xmlns:p14="http://schemas.microsoft.com/office/powerpoint/2010/main" val="3922950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ACL</a:t>
            </a:r>
            <a:endParaRPr lang="en-US" dirty="0"/>
          </a:p>
        </p:txBody>
      </p:sp>
      <p:sp>
        <p:nvSpPr>
          <p:cNvPr id="3" name="Content Placeholder 2"/>
          <p:cNvSpPr>
            <a:spLocks noGrp="1"/>
          </p:cNvSpPr>
          <p:nvPr>
            <p:ph idx="1"/>
          </p:nvPr>
        </p:nvSpPr>
        <p:spPr/>
        <p:txBody>
          <a:bodyPr>
            <a:normAutofit lnSpcReduction="10000"/>
          </a:bodyPr>
          <a:lstStyle/>
          <a:p>
            <a:r>
              <a:rPr lang="en-US" dirty="0"/>
              <a:t>Hansberger BL et al Journal of Athletic training </a:t>
            </a:r>
            <a:r>
              <a:rPr lang="en-US" dirty="0" smtClean="0"/>
              <a:t>2018: cont</a:t>
            </a:r>
          </a:p>
          <a:p>
            <a:endParaRPr lang="en-US" dirty="0"/>
          </a:p>
          <a:p>
            <a:r>
              <a:rPr lang="en-US" dirty="0"/>
              <a:t> Dancers and male nondancers consistently had higher peak ankle dorsiflexion and inversion, whereas female nondancers maintained a more neutral position with ankle </a:t>
            </a:r>
            <a:r>
              <a:rPr lang="en-US" dirty="0" smtClean="0"/>
              <a:t>eversion</a:t>
            </a:r>
          </a:p>
          <a:p>
            <a:endParaRPr lang="en-US" dirty="0"/>
          </a:p>
          <a:p>
            <a:r>
              <a:rPr lang="en-US" dirty="0"/>
              <a:t> Forefoot-first landings result in fewer ground reaction forces than do heel-to-toe </a:t>
            </a:r>
            <a:r>
              <a:rPr lang="en-US" dirty="0" smtClean="0"/>
              <a:t>landings</a:t>
            </a:r>
          </a:p>
          <a:p>
            <a:endParaRPr lang="en-US" dirty="0"/>
          </a:p>
          <a:p>
            <a:r>
              <a:rPr lang="en-US" dirty="0" smtClean="0"/>
              <a:t>In this study they did not evaluate pelvis or torso position</a:t>
            </a:r>
            <a:endParaRPr lang="en-US" dirty="0"/>
          </a:p>
          <a:p>
            <a:endParaRPr lang="en-US" dirty="0"/>
          </a:p>
          <a:p>
            <a:endParaRPr lang="en-US" dirty="0"/>
          </a:p>
        </p:txBody>
      </p:sp>
    </p:spTree>
    <p:extLst>
      <p:ext uri="{BB962C8B-B14F-4D97-AF65-F5344CB8AC3E}">
        <p14:creationId xmlns:p14="http://schemas.microsoft.com/office/powerpoint/2010/main" val="40869705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n external file that holds a picture, illustration, etc.&#10;Object name is i1062-6050-53-4-379-f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391" y="1332412"/>
            <a:ext cx="10663156" cy="3788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3202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altLang="en-US" smtClean="0"/>
              <a:t>ACL Injuries</a:t>
            </a:r>
          </a:p>
        </p:txBody>
      </p:sp>
      <p:sp>
        <p:nvSpPr>
          <p:cNvPr id="69635" name="Content Placeholder 2"/>
          <p:cNvSpPr>
            <a:spLocks noGrp="1"/>
          </p:cNvSpPr>
          <p:nvPr>
            <p:ph idx="1"/>
          </p:nvPr>
        </p:nvSpPr>
        <p:spPr/>
        <p:txBody>
          <a:bodyPr/>
          <a:lstStyle/>
          <a:p>
            <a:pPr eaLnBrk="1" hangingPunct="1"/>
            <a:r>
              <a:rPr lang="en-US" altLang="en-US" smtClean="0"/>
              <a:t>Female athletes have a 4-6 times higher incidence of non contact ACL injuries compared to men. </a:t>
            </a:r>
            <a:r>
              <a:rPr lang="en-US" altLang="en-US" sz="2000"/>
              <a:t>Agel J et al 2005, Arendt E et al 1995, </a:t>
            </a:r>
            <a:r>
              <a:rPr lang="en-US" altLang="en-US" sz="1800"/>
              <a:t>Numata H. et al 2018, Heebner NR et al. J Athl Train. (2017), Linde LD et al 2018</a:t>
            </a:r>
          </a:p>
          <a:p>
            <a:pPr eaLnBrk="1" hangingPunct="1"/>
            <a:endParaRPr lang="en-US" altLang="en-US" sz="2000"/>
          </a:p>
          <a:p>
            <a:pPr eaLnBrk="1" hangingPunct="1"/>
            <a:r>
              <a:rPr lang="en-US" altLang="en-US" smtClean="0"/>
              <a:t>Women tend to land with less hip and knee flexion and have greater knee extensor moments, lower hip extensor moments and a higher knee/hip extensor moment ratio. </a:t>
            </a:r>
            <a:r>
              <a:rPr lang="en-US" altLang="en-US" sz="2000"/>
              <a:t>Chapell JD et al 2007, Ford KR et al 2010,Decker MJ et al 2003, Shultz SJ et al 2009, Sigward et al </a:t>
            </a:r>
            <a:r>
              <a:rPr lang="en-US" altLang="en-US" sz="1800"/>
              <a:t>2011, Heebner NR et al. J Athl Train. (2017), Numata H et al 2018, Linde et al 2018, Sasaki et al 2019</a:t>
            </a:r>
          </a:p>
        </p:txBody>
      </p:sp>
    </p:spTree>
    <p:extLst>
      <p:ext uri="{BB962C8B-B14F-4D97-AF65-F5344CB8AC3E}">
        <p14:creationId xmlns:p14="http://schemas.microsoft.com/office/powerpoint/2010/main" val="378467933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en-US" smtClean="0"/>
              <a:t>ACL Injuries</a:t>
            </a:r>
          </a:p>
        </p:txBody>
      </p:sp>
      <p:sp>
        <p:nvSpPr>
          <p:cNvPr id="44035" name="Rectangle 3"/>
          <p:cNvSpPr>
            <a:spLocks noGrp="1" noChangeArrowheads="1"/>
          </p:cNvSpPr>
          <p:nvPr>
            <p:ph idx="1"/>
          </p:nvPr>
        </p:nvSpPr>
        <p:spPr/>
        <p:txBody>
          <a:bodyPr rtlCol="0">
            <a:normAutofit fontScale="92500" lnSpcReduction="10000"/>
          </a:bodyPr>
          <a:lstStyle/>
          <a:p>
            <a:pPr marL="274320" indent="-274320" eaLnBrk="1" fontAlgn="auto" hangingPunct="1">
              <a:spcAft>
                <a:spcPts val="0"/>
              </a:spcAft>
              <a:defRPr/>
            </a:pPr>
            <a:r>
              <a:rPr lang="en-US" altLang="en-US" sz="2800" dirty="0"/>
              <a:t>Hewett et al; British Journal of Sports Medicine March 2009</a:t>
            </a:r>
          </a:p>
          <a:p>
            <a:pPr marL="274320" indent="-274320" eaLnBrk="1" fontAlgn="auto" hangingPunct="1">
              <a:spcAft>
                <a:spcPts val="0"/>
              </a:spcAft>
              <a:defRPr/>
            </a:pPr>
            <a:endParaRPr lang="en-US" altLang="en-US" sz="2800" dirty="0"/>
          </a:p>
          <a:p>
            <a:pPr marL="274320" indent="-274320" eaLnBrk="1" fontAlgn="auto" hangingPunct="1">
              <a:spcAft>
                <a:spcPts val="0"/>
              </a:spcAft>
              <a:defRPr/>
            </a:pPr>
            <a:r>
              <a:rPr lang="en-US" altLang="en-US" sz="2800" dirty="0"/>
              <a:t>Video analysis of trunk and knee motion at the time of ACL injury in </a:t>
            </a:r>
            <a:r>
              <a:rPr lang="en-US" altLang="en-US" sz="2800" b="1" u="sng" dirty="0"/>
              <a:t>Men and Women</a:t>
            </a:r>
            <a:r>
              <a:rPr lang="en-US" altLang="en-US" sz="2800" dirty="0"/>
              <a:t>.</a:t>
            </a:r>
          </a:p>
          <a:p>
            <a:pPr marL="274320" indent="-274320" eaLnBrk="1" fontAlgn="auto" hangingPunct="1">
              <a:spcAft>
                <a:spcPts val="0"/>
              </a:spcAft>
              <a:defRPr/>
            </a:pPr>
            <a:endParaRPr lang="en-US" altLang="en-US" sz="2800" dirty="0"/>
          </a:p>
          <a:p>
            <a:pPr marL="274320" indent="-274320" eaLnBrk="1" fontAlgn="auto" hangingPunct="1">
              <a:spcAft>
                <a:spcPts val="0"/>
              </a:spcAft>
              <a:defRPr/>
            </a:pPr>
            <a:r>
              <a:rPr lang="en-US" altLang="en-US" sz="2800" dirty="0"/>
              <a:t>12 year period video tapes were evaluated. </a:t>
            </a:r>
          </a:p>
          <a:p>
            <a:pPr marL="274320" indent="-274320" eaLnBrk="1" fontAlgn="auto" hangingPunct="1">
              <a:spcAft>
                <a:spcPts val="0"/>
              </a:spcAft>
              <a:defRPr/>
            </a:pPr>
            <a:endParaRPr lang="en-US" altLang="en-US" sz="2800" dirty="0"/>
          </a:p>
          <a:p>
            <a:pPr marL="274320" indent="-274320" eaLnBrk="1" fontAlgn="auto" hangingPunct="1">
              <a:spcAft>
                <a:spcPts val="0"/>
              </a:spcAft>
              <a:defRPr/>
            </a:pPr>
            <a:r>
              <a:rPr lang="en-US" altLang="en-US" sz="2800" dirty="0"/>
              <a:t>Injured females athletes demonstrated increased lateral trunk motion and increased abduction angle at the knee more than uninjured females and male athletes.  </a:t>
            </a:r>
          </a:p>
        </p:txBody>
      </p:sp>
    </p:spTree>
    <p:extLst>
      <p:ext uri="{BB962C8B-B14F-4D97-AF65-F5344CB8AC3E}">
        <p14:creationId xmlns:p14="http://schemas.microsoft.com/office/powerpoint/2010/main" val="24747429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en-US" smtClean="0"/>
              <a:t>ACL Injuries</a:t>
            </a:r>
          </a:p>
        </p:txBody>
      </p:sp>
      <p:sp>
        <p:nvSpPr>
          <p:cNvPr id="45059" name="Rectangle 3"/>
          <p:cNvSpPr>
            <a:spLocks noGrp="1" noChangeArrowheads="1"/>
          </p:cNvSpPr>
          <p:nvPr>
            <p:ph idx="1"/>
          </p:nvPr>
        </p:nvSpPr>
        <p:spPr/>
        <p:txBody>
          <a:bodyPr rtlCol="0">
            <a:normAutofit/>
          </a:bodyPr>
          <a:lstStyle/>
          <a:p>
            <a:pPr marL="274320" indent="-274320" eaLnBrk="1" fontAlgn="auto" hangingPunct="1">
              <a:spcAft>
                <a:spcPts val="0"/>
              </a:spcAft>
              <a:defRPr/>
            </a:pPr>
            <a:r>
              <a:rPr lang="en-US" altLang="en-US" sz="2800" dirty="0"/>
              <a:t>The injured female athletes showed increased abduction during </a:t>
            </a:r>
            <a:r>
              <a:rPr lang="en-US" altLang="en-US" sz="2800" b="1" u="sng" dirty="0"/>
              <a:t>initial contact-landing sequence.</a:t>
            </a:r>
          </a:p>
          <a:p>
            <a:pPr marL="274320" indent="-274320" eaLnBrk="1" fontAlgn="auto" hangingPunct="1">
              <a:spcAft>
                <a:spcPts val="0"/>
              </a:spcAft>
              <a:defRPr/>
            </a:pPr>
            <a:endParaRPr lang="en-US" altLang="en-US" sz="2800" b="1" u="sng" dirty="0"/>
          </a:p>
          <a:p>
            <a:pPr marL="274320" indent="-274320" eaLnBrk="1" fontAlgn="auto" hangingPunct="1">
              <a:spcAft>
                <a:spcPts val="0"/>
              </a:spcAft>
              <a:defRPr/>
            </a:pPr>
            <a:r>
              <a:rPr lang="en-US" altLang="en-US" sz="2800" dirty="0"/>
              <a:t>Controls (non-injured females) showed no change in abduction angle on contact.</a:t>
            </a:r>
          </a:p>
          <a:p>
            <a:pPr marL="274320" indent="-274320" eaLnBrk="1" fontAlgn="auto" hangingPunct="1">
              <a:spcAft>
                <a:spcPts val="0"/>
              </a:spcAft>
              <a:defRPr/>
            </a:pPr>
            <a:endParaRPr lang="en-US" altLang="en-US" sz="2800" dirty="0"/>
          </a:p>
          <a:p>
            <a:pPr marL="274320" indent="-274320" eaLnBrk="1" fontAlgn="auto" hangingPunct="1">
              <a:spcAft>
                <a:spcPts val="0"/>
              </a:spcAft>
              <a:defRPr/>
            </a:pPr>
            <a:r>
              <a:rPr lang="en-US" altLang="en-US" sz="2800" dirty="0"/>
              <a:t>Female ACL-injured athletes demonstrated </a:t>
            </a:r>
            <a:r>
              <a:rPr lang="en-US" altLang="en-US" sz="2800" b="1" u="sng" dirty="0"/>
              <a:t>less forward trunk lean</a:t>
            </a:r>
            <a:r>
              <a:rPr lang="en-US" altLang="en-US" sz="2800" dirty="0"/>
              <a:t> than female controls.    </a:t>
            </a:r>
          </a:p>
        </p:txBody>
      </p:sp>
    </p:spTree>
    <p:extLst>
      <p:ext uri="{BB962C8B-B14F-4D97-AF65-F5344CB8AC3E}">
        <p14:creationId xmlns:p14="http://schemas.microsoft.com/office/powerpoint/2010/main" val="285163615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263435" y="103867"/>
            <a:ext cx="10515600" cy="1325563"/>
          </a:xfrm>
        </p:spPr>
        <p:txBody>
          <a:bodyPr/>
          <a:lstStyle/>
          <a:p>
            <a:r>
              <a:rPr lang="en-US" altLang="en-US" dirty="0" smtClean="0"/>
              <a:t>ACL </a:t>
            </a:r>
          </a:p>
        </p:txBody>
      </p:sp>
      <p:sp>
        <p:nvSpPr>
          <p:cNvPr id="74755" name="Content Placeholder 2"/>
          <p:cNvSpPr>
            <a:spLocks noGrp="1"/>
          </p:cNvSpPr>
          <p:nvPr>
            <p:ph idx="1"/>
          </p:nvPr>
        </p:nvSpPr>
        <p:spPr>
          <a:xfrm>
            <a:off x="2133599" y="1066799"/>
            <a:ext cx="8800011" cy="5595257"/>
          </a:xfrm>
        </p:spPr>
        <p:txBody>
          <a:bodyPr>
            <a:normAutofit/>
          </a:bodyPr>
          <a:lstStyle/>
          <a:p>
            <a:r>
              <a:rPr lang="en-US" altLang="en-US" dirty="0" err="1" smtClean="0"/>
              <a:t>Leppanen</a:t>
            </a:r>
            <a:r>
              <a:rPr lang="en-US" altLang="en-US" dirty="0" smtClean="0"/>
              <a:t> M et al Scandinavian Journal of Medicine and Science in Sports 2020</a:t>
            </a:r>
          </a:p>
          <a:p>
            <a:endParaRPr lang="en-US" altLang="en-US" dirty="0" smtClean="0"/>
          </a:p>
          <a:p>
            <a:r>
              <a:rPr lang="en-US" altLang="en-US" dirty="0" smtClean="0"/>
              <a:t>258 athletes 12-21 years of age, prospective study</a:t>
            </a:r>
          </a:p>
          <a:p>
            <a:r>
              <a:rPr lang="en-US" altLang="en-US" dirty="0" smtClean="0"/>
              <a:t>Recorded non contact low extremity injuries for 12 months.</a:t>
            </a:r>
          </a:p>
          <a:p>
            <a:endParaRPr lang="en-US" altLang="en-US" dirty="0" smtClean="0"/>
          </a:p>
          <a:p>
            <a:r>
              <a:rPr lang="en-US" altLang="en-US" dirty="0" smtClean="0"/>
              <a:t>Looking for pelvic hiking when doing a single knee lift on contralateral side of injury</a:t>
            </a:r>
          </a:p>
          <a:p>
            <a:endParaRPr lang="en-US" altLang="en-US" dirty="0" smtClean="0"/>
          </a:p>
          <a:p>
            <a:r>
              <a:rPr lang="en-US" altLang="en-US" dirty="0" smtClean="0"/>
              <a:t>Increased pelvic hike was found to be a risk factor for ACL injuries among female athletes.</a:t>
            </a:r>
          </a:p>
          <a:p>
            <a:endParaRPr lang="en-US" altLang="en-US" dirty="0" smtClean="0"/>
          </a:p>
          <a:p>
            <a:endParaRPr lang="en-US" altLang="en-US" dirty="0" smtClean="0"/>
          </a:p>
        </p:txBody>
      </p:sp>
    </p:spTree>
    <p:extLst>
      <p:ext uri="{BB962C8B-B14F-4D97-AF65-F5344CB8AC3E}">
        <p14:creationId xmlns:p14="http://schemas.microsoft.com/office/powerpoint/2010/main" val="313967252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altLang="en-US" dirty="0" smtClean="0"/>
              <a:t>ACL</a:t>
            </a:r>
          </a:p>
        </p:txBody>
      </p:sp>
      <p:sp>
        <p:nvSpPr>
          <p:cNvPr id="80899" name="Content Placeholder 2"/>
          <p:cNvSpPr>
            <a:spLocks noGrp="1"/>
          </p:cNvSpPr>
          <p:nvPr>
            <p:ph idx="1"/>
          </p:nvPr>
        </p:nvSpPr>
        <p:spPr/>
        <p:txBody>
          <a:bodyPr/>
          <a:lstStyle/>
          <a:p>
            <a:pPr eaLnBrk="1" hangingPunct="1"/>
            <a:r>
              <a:rPr lang="en-US" altLang="en-US" dirty="0" smtClean="0"/>
              <a:t>Improving  the utilization of the </a:t>
            </a:r>
            <a:r>
              <a:rPr lang="en-US" altLang="en-US" b="1" u="sng" dirty="0" smtClean="0"/>
              <a:t>hip musculature </a:t>
            </a:r>
            <a:r>
              <a:rPr lang="en-US" altLang="en-US" dirty="0" smtClean="0"/>
              <a:t>during the </a:t>
            </a:r>
            <a:r>
              <a:rPr lang="en-US" altLang="en-US" b="1" u="sng" dirty="0" smtClean="0"/>
              <a:t>deceleration</a:t>
            </a:r>
            <a:r>
              <a:rPr lang="en-US" altLang="en-US" dirty="0" smtClean="0"/>
              <a:t> phase of </a:t>
            </a:r>
            <a:r>
              <a:rPr lang="en-US" altLang="en-US" b="1" u="sng" dirty="0" smtClean="0"/>
              <a:t>landing</a:t>
            </a:r>
            <a:r>
              <a:rPr lang="en-US" altLang="en-US" dirty="0" smtClean="0"/>
              <a:t> and </a:t>
            </a:r>
            <a:r>
              <a:rPr lang="en-US" altLang="en-US" b="1" dirty="0" smtClean="0"/>
              <a:t>cuttin</a:t>
            </a:r>
            <a:r>
              <a:rPr lang="en-US" altLang="en-US" dirty="0" smtClean="0"/>
              <a:t>g maneuvers may decrease the reliance on knee extensors and passive restraints to eccentrically deceleration of the body’s center of mass. </a:t>
            </a:r>
            <a:r>
              <a:rPr lang="en-US" altLang="en-US" sz="2000" dirty="0"/>
              <a:t>Powers</a:t>
            </a:r>
            <a:r>
              <a:rPr lang="en-US" altLang="en-US" dirty="0" smtClean="0"/>
              <a:t> </a:t>
            </a:r>
            <a:r>
              <a:rPr lang="en-US" altLang="en-US" sz="2000" dirty="0"/>
              <a:t>et al 2006, 2010</a:t>
            </a:r>
            <a:r>
              <a:rPr lang="en-US" altLang="en-US" dirty="0" smtClean="0"/>
              <a:t>, </a:t>
            </a:r>
            <a:r>
              <a:rPr lang="en-US" altLang="en-US" sz="2000" dirty="0"/>
              <a:t>Sasaki et al 2019</a:t>
            </a:r>
            <a:r>
              <a:rPr lang="en-US" altLang="en-US" dirty="0" smtClean="0"/>
              <a:t>  </a:t>
            </a:r>
          </a:p>
        </p:txBody>
      </p:sp>
    </p:spTree>
    <p:extLst>
      <p:ext uri="{BB962C8B-B14F-4D97-AF65-F5344CB8AC3E}">
        <p14:creationId xmlns:p14="http://schemas.microsoft.com/office/powerpoint/2010/main" val="6966152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ACL</a:t>
            </a:r>
            <a:endParaRPr lang="en-US" dirty="0"/>
          </a:p>
        </p:txBody>
      </p:sp>
      <p:sp>
        <p:nvSpPr>
          <p:cNvPr id="3" name="Content Placeholder 2"/>
          <p:cNvSpPr>
            <a:spLocks noGrp="1"/>
          </p:cNvSpPr>
          <p:nvPr>
            <p:ph idx="1"/>
          </p:nvPr>
        </p:nvSpPr>
        <p:spPr/>
        <p:txBody>
          <a:bodyPr>
            <a:normAutofit fontScale="40000" lnSpcReduction="20000"/>
          </a:bodyPr>
          <a:lstStyle/>
          <a:p>
            <a:r>
              <a:rPr lang="en-US" dirty="0" smtClean="0"/>
              <a:t> </a:t>
            </a:r>
            <a:r>
              <a:rPr lang="en-US" sz="5100" dirty="0" smtClean="0"/>
              <a:t>A study </a:t>
            </a:r>
            <a:r>
              <a:rPr lang="en-US" sz="5100" dirty="0"/>
              <a:t>demonstrated radiographic evidence of knee osteoarthritis among 42% </a:t>
            </a:r>
            <a:r>
              <a:rPr lang="en-US" sz="5100" dirty="0" smtClean="0"/>
              <a:t>of female </a:t>
            </a:r>
            <a:r>
              <a:rPr lang="en-US" sz="5100" dirty="0"/>
              <a:t>soccer players following ACL reconstruction within 10 years of the </a:t>
            </a:r>
            <a:r>
              <a:rPr lang="en-US" sz="5100" dirty="0" smtClean="0"/>
              <a:t>injury</a:t>
            </a:r>
          </a:p>
          <a:p>
            <a:endParaRPr lang="en-US" sz="5100" dirty="0"/>
          </a:p>
          <a:p>
            <a:r>
              <a:rPr lang="en-US" sz="5100" dirty="0" smtClean="0"/>
              <a:t>Primary </a:t>
            </a:r>
            <a:r>
              <a:rPr lang="en-US" sz="5100" dirty="0"/>
              <a:t>prevention is an effective way to reduce the adverse physical, psychological, </a:t>
            </a:r>
            <a:r>
              <a:rPr lang="en-US" sz="5100" dirty="0" smtClean="0"/>
              <a:t>and financial </a:t>
            </a:r>
            <a:r>
              <a:rPr lang="en-US" sz="5100" dirty="0"/>
              <a:t>outcomes of this traumatic </a:t>
            </a:r>
            <a:r>
              <a:rPr lang="en-US" sz="5100" dirty="0" smtClean="0"/>
              <a:t>injury</a:t>
            </a:r>
          </a:p>
          <a:p>
            <a:endParaRPr lang="en-US" sz="5100" dirty="0"/>
          </a:p>
          <a:p>
            <a:r>
              <a:rPr lang="en-US" sz="5100" dirty="0"/>
              <a:t>Approximately 70% of all ACL tears occur with a non-contact </a:t>
            </a:r>
            <a:r>
              <a:rPr lang="en-US" sz="5100" dirty="0" smtClean="0"/>
              <a:t>mechanism</a:t>
            </a:r>
          </a:p>
          <a:p>
            <a:endParaRPr lang="en-US" sz="5100" dirty="0" smtClean="0"/>
          </a:p>
          <a:p>
            <a:r>
              <a:rPr lang="en-US" sz="5100" dirty="0" smtClean="0"/>
              <a:t>Female athletes </a:t>
            </a:r>
            <a:r>
              <a:rPr lang="en-US" sz="5100" dirty="0"/>
              <a:t>have a two to eight times higher risk of ACL injury compared to their </a:t>
            </a:r>
            <a:r>
              <a:rPr lang="en-US" sz="5100" dirty="0" smtClean="0"/>
              <a:t>male counterparts</a:t>
            </a:r>
          </a:p>
          <a:p>
            <a:endParaRPr lang="en-US" sz="5100" dirty="0" smtClean="0"/>
          </a:p>
          <a:p>
            <a:r>
              <a:rPr lang="en-US" sz="3400" dirty="0" err="1" smtClean="0"/>
              <a:t>Lohmander</a:t>
            </a:r>
            <a:r>
              <a:rPr lang="en-US" sz="3400" dirty="0"/>
              <a:t>, L.S</a:t>
            </a:r>
            <a:r>
              <a:rPr lang="en-US" sz="3400" dirty="0" smtClean="0"/>
              <a:t>. </a:t>
            </a:r>
            <a:r>
              <a:rPr lang="en-US" sz="3400" dirty="0"/>
              <a:t>et al Arthritis Rheum. 2004, Swart, E</a:t>
            </a:r>
            <a:r>
              <a:rPr lang="en-US" sz="3400" dirty="0" smtClean="0"/>
              <a:t>. et al </a:t>
            </a:r>
            <a:r>
              <a:rPr lang="de-DE" sz="3400" dirty="0"/>
              <a:t>J. Bone Jt. Surg. Am. 2014, Boden, B.P</a:t>
            </a:r>
            <a:r>
              <a:rPr lang="de-DE" sz="3400" dirty="0" smtClean="0"/>
              <a:t>. et al </a:t>
            </a:r>
            <a:r>
              <a:rPr lang="en-US" sz="3400" dirty="0"/>
              <a:t>Am. </a:t>
            </a:r>
            <a:r>
              <a:rPr lang="en-US" sz="3400" dirty="0" smtClean="0"/>
              <a:t>J Acad</a:t>
            </a:r>
            <a:r>
              <a:rPr lang="en-US" sz="3400" dirty="0"/>
              <a:t>. </a:t>
            </a:r>
            <a:r>
              <a:rPr lang="en-US" sz="3400" dirty="0" err="1"/>
              <a:t>Orthop</a:t>
            </a:r>
            <a:r>
              <a:rPr lang="en-US" sz="3400" dirty="0"/>
              <a:t>. Surg. 2010, </a:t>
            </a:r>
            <a:r>
              <a:rPr lang="en-US" sz="3400" dirty="0" err="1"/>
              <a:t>Agel</a:t>
            </a:r>
            <a:r>
              <a:rPr lang="en-US" sz="3400" dirty="0"/>
              <a:t>, J.; Olson et </a:t>
            </a:r>
            <a:r>
              <a:rPr lang="en-US" sz="3400" dirty="0" smtClean="0"/>
              <a:t>al J</a:t>
            </a:r>
            <a:r>
              <a:rPr lang="en-US" sz="3400" dirty="0"/>
              <a:t>. Athl. Train. </a:t>
            </a:r>
            <a:r>
              <a:rPr lang="en-US" sz="3400" dirty="0" smtClean="0"/>
              <a:t>2007, </a:t>
            </a:r>
            <a:r>
              <a:rPr lang="en-US" sz="3400" dirty="0" err="1" smtClean="0"/>
              <a:t>Mattu</a:t>
            </a:r>
            <a:r>
              <a:rPr lang="en-US" sz="3400" dirty="0" smtClean="0"/>
              <a:t> AT et al 2022 </a:t>
            </a:r>
            <a:endParaRPr lang="en-US" sz="3400" dirty="0"/>
          </a:p>
        </p:txBody>
      </p:sp>
    </p:spTree>
    <p:extLst>
      <p:ext uri="{BB962C8B-B14F-4D97-AF65-F5344CB8AC3E}">
        <p14:creationId xmlns:p14="http://schemas.microsoft.com/office/powerpoint/2010/main" val="721606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of FAI</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Diagnostic </a:t>
            </a:r>
            <a:r>
              <a:rPr lang="en-US" dirty="0"/>
              <a:t>accuracy for FAI syndrome can be improved when results from both hip impingement and range of motion tests are </a:t>
            </a:r>
            <a:r>
              <a:rPr lang="en-US" dirty="0" smtClean="0"/>
              <a:t>considered</a:t>
            </a:r>
          </a:p>
          <a:p>
            <a:endParaRPr lang="en-US" dirty="0"/>
          </a:p>
          <a:p>
            <a:r>
              <a:rPr lang="en-US" dirty="0" smtClean="0"/>
              <a:t>AIMT(Anterior Impingement test): </a:t>
            </a:r>
            <a:r>
              <a:rPr lang="en-US" dirty="0"/>
              <a:t>the examiner brings the hip into 90° of flexion and then moves the hip into internal rotation and adduction;</a:t>
            </a:r>
            <a:endParaRPr lang="en-US" dirty="0" smtClean="0"/>
          </a:p>
          <a:p>
            <a:endParaRPr lang="en-US" dirty="0" smtClean="0"/>
          </a:p>
          <a:p>
            <a:endParaRPr lang="en-US" dirty="0"/>
          </a:p>
          <a:p>
            <a:r>
              <a:rPr lang="en-US" sz="1700" dirty="0" smtClean="0"/>
              <a:t>Palsson, A et al Combining results from hip impingement and range of motion tests can increase diagnostic accuracy in patients with FAI syndrome,</a:t>
            </a:r>
            <a:r>
              <a:rPr lang="en-US" sz="1700" u="sng" dirty="0" smtClean="0">
                <a:hlinkClick r:id="rId2"/>
              </a:rPr>
              <a:t> Knee </a:t>
            </a:r>
            <a:r>
              <a:rPr lang="en-US" sz="1700" u="sng" dirty="0" err="1" smtClean="0">
                <a:hlinkClick r:id="rId2"/>
              </a:rPr>
              <a:t>Surg</a:t>
            </a:r>
            <a:r>
              <a:rPr lang="en-US" sz="1700" u="sng" dirty="0" smtClean="0">
                <a:hlinkClick r:id="rId2"/>
              </a:rPr>
              <a:t> Sports </a:t>
            </a:r>
            <a:r>
              <a:rPr lang="en-US" sz="1700" u="sng" dirty="0" err="1" smtClean="0">
                <a:hlinkClick r:id="rId2"/>
              </a:rPr>
              <a:t>Traumatol</a:t>
            </a:r>
            <a:r>
              <a:rPr lang="en-US" sz="1700" u="sng" dirty="0" smtClean="0">
                <a:hlinkClick r:id="rId2"/>
              </a:rPr>
              <a:t> </a:t>
            </a:r>
            <a:r>
              <a:rPr lang="en-US" sz="1700" u="sng" dirty="0" err="1" smtClean="0">
                <a:hlinkClick r:id="rId2"/>
              </a:rPr>
              <a:t>Arthrosc</a:t>
            </a:r>
            <a:r>
              <a:rPr lang="en-US" sz="1700" u="sng" dirty="0" smtClean="0">
                <a:hlinkClick r:id="rId2"/>
              </a:rPr>
              <a:t>.</a:t>
            </a:r>
            <a:r>
              <a:rPr lang="en-US" sz="1700" dirty="0" smtClean="0"/>
              <a:t> 2020; 28(10): 3382–3392.Published online </a:t>
            </a:r>
            <a:r>
              <a:rPr lang="en-US" sz="1700" dirty="0"/>
              <a:t>2020 Apr 25. </a:t>
            </a:r>
            <a:r>
              <a:rPr lang="en-US" sz="1700" dirty="0" err="1"/>
              <a:t>doi</a:t>
            </a:r>
            <a:r>
              <a:rPr lang="en-US" sz="1700" dirty="0"/>
              <a:t>: </a:t>
            </a:r>
            <a:r>
              <a:rPr lang="en-US" sz="1700" u="sng" dirty="0" smtClean="0">
                <a:hlinkClick r:id="rId3"/>
              </a:rPr>
              <a:t>10.1007/s00167-020-06005-5</a:t>
            </a:r>
            <a:endParaRPr lang="en-US" sz="1700" dirty="0"/>
          </a:p>
          <a:p>
            <a:endParaRPr lang="en-US" dirty="0"/>
          </a:p>
          <a:p>
            <a:endParaRPr lang="en-US" dirty="0"/>
          </a:p>
        </p:txBody>
      </p:sp>
      <p:pic>
        <p:nvPicPr>
          <p:cNvPr id="5" name="Content Placeholder 4"/>
          <p:cNvPicPr>
            <a:picLocks noGrp="1" noChangeAspect="1"/>
          </p:cNvPicPr>
          <p:nvPr>
            <p:ph sz="half" idx="2"/>
          </p:nvPr>
        </p:nvPicPr>
        <p:blipFill rotWithShape="1">
          <a:blip r:embed="rId4"/>
          <a:srcRect r="66596" b="59014"/>
          <a:stretch/>
        </p:blipFill>
        <p:spPr>
          <a:xfrm>
            <a:off x="7077883" y="1690689"/>
            <a:ext cx="4275917" cy="3230936"/>
          </a:xfrm>
          <a:prstGeom prst="rect">
            <a:avLst/>
          </a:prstGeom>
        </p:spPr>
      </p:pic>
    </p:spTree>
    <p:extLst>
      <p:ext uri="{BB962C8B-B14F-4D97-AF65-F5344CB8AC3E}">
        <p14:creationId xmlns:p14="http://schemas.microsoft.com/office/powerpoint/2010/main" val="21171460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combination of KAM( Knee Abduction Moment), ATS (anterior tibial shear), and ITR (internal rotation torque) increased ACL strain during drop landing simulations</a:t>
            </a:r>
          </a:p>
          <a:p>
            <a:endParaRPr lang="en-US" dirty="0" smtClean="0"/>
          </a:p>
          <a:p>
            <a:r>
              <a:rPr lang="en-US" dirty="0" smtClean="0"/>
              <a:t> KAM is the secondary external load that most increases ACL injury risk during landing. </a:t>
            </a:r>
          </a:p>
          <a:p>
            <a:endParaRPr lang="en-US" dirty="0" smtClean="0"/>
          </a:p>
          <a:p>
            <a:r>
              <a:rPr lang="en-US" dirty="0" smtClean="0"/>
              <a:t>ITR was the next load that increased ACL injury, when combined significantly increased ACL failure during </a:t>
            </a:r>
            <a:r>
              <a:rPr lang="en-US" dirty="0" smtClean="0"/>
              <a:t>landing</a:t>
            </a:r>
          </a:p>
          <a:p>
            <a:endParaRPr lang="en-US" dirty="0" smtClean="0"/>
          </a:p>
          <a:p>
            <a:r>
              <a:rPr lang="en-US" sz="1800" dirty="0" smtClean="0"/>
              <a:t> </a:t>
            </a:r>
            <a:r>
              <a:rPr lang="en-US" sz="1800" dirty="0" err="1" smtClean="0">
                <a:hlinkClick r:id="rId2"/>
              </a:rPr>
              <a:t>Navacchia</a:t>
            </a:r>
            <a:r>
              <a:rPr lang="en-US" sz="1800" dirty="0" smtClean="0"/>
              <a:t> A et al </a:t>
            </a:r>
            <a:r>
              <a:rPr lang="en-US" sz="1800" u="sng" dirty="0">
                <a:hlinkClick r:id="rId3"/>
              </a:rPr>
              <a:t>J </a:t>
            </a:r>
            <a:r>
              <a:rPr lang="en-US" sz="1800" u="sng" dirty="0" err="1">
                <a:hlinkClick r:id="rId3"/>
              </a:rPr>
              <a:t>Orthop</a:t>
            </a:r>
            <a:r>
              <a:rPr lang="en-US" sz="1800" u="sng" dirty="0">
                <a:hlinkClick r:id="rId3"/>
              </a:rPr>
              <a:t> Res</a:t>
            </a:r>
            <a:r>
              <a:rPr lang="en-US" sz="1800" u="sng" dirty="0" smtClean="0">
                <a:hlinkClick r:id="rId3"/>
              </a:rPr>
              <a:t>.</a:t>
            </a:r>
            <a:r>
              <a:rPr lang="en-US" sz="1800" u="sng" dirty="0" smtClean="0"/>
              <a:t> 2019</a:t>
            </a:r>
            <a:endParaRPr lang="en-US" sz="1800"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8236558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ACL</a:t>
            </a:r>
            <a:endParaRPr lang="en-US" dirty="0"/>
          </a:p>
        </p:txBody>
      </p:sp>
      <p:sp>
        <p:nvSpPr>
          <p:cNvPr id="3" name="Content Placeholder 2"/>
          <p:cNvSpPr>
            <a:spLocks noGrp="1"/>
          </p:cNvSpPr>
          <p:nvPr>
            <p:ph idx="1"/>
          </p:nvPr>
        </p:nvSpPr>
        <p:spPr/>
        <p:txBody>
          <a:bodyPr/>
          <a:lstStyle/>
          <a:p>
            <a:r>
              <a:rPr lang="en-US" dirty="0" smtClean="0"/>
              <a:t>Larwa J et al 2021:</a:t>
            </a:r>
          </a:p>
          <a:p>
            <a:r>
              <a:rPr lang="en-US" dirty="0" smtClean="0"/>
              <a:t>Did a systematic review of literature and video analysis of ACL injuries. </a:t>
            </a:r>
          </a:p>
          <a:p>
            <a:r>
              <a:rPr lang="en-US" dirty="0" smtClean="0"/>
              <a:t>Areas most commonly seen as possible causative mechanics associated with ACL injuries:</a:t>
            </a:r>
          </a:p>
          <a:p>
            <a:r>
              <a:rPr lang="en-US" dirty="0" smtClean="0"/>
              <a:t>Increased hip flexion </a:t>
            </a:r>
            <a:r>
              <a:rPr lang="en-US" dirty="0" err="1" smtClean="0"/>
              <a:t>esp</a:t>
            </a:r>
            <a:r>
              <a:rPr lang="en-US" dirty="0" smtClean="0"/>
              <a:t> at strike and through end loading</a:t>
            </a:r>
          </a:p>
          <a:p>
            <a:r>
              <a:rPr lang="en-US" dirty="0" smtClean="0"/>
              <a:t>Increased hip adduction leading to increased valgus force on knee</a:t>
            </a:r>
          </a:p>
          <a:p>
            <a:r>
              <a:rPr lang="en-US" dirty="0" smtClean="0"/>
              <a:t>Injured Females had delayed VMO firing compared to males on single leg drop. </a:t>
            </a:r>
            <a:endParaRPr lang="en-US" dirty="0"/>
          </a:p>
        </p:txBody>
      </p:sp>
    </p:spTree>
    <p:extLst>
      <p:ext uri="{BB962C8B-B14F-4D97-AF65-F5344CB8AC3E}">
        <p14:creationId xmlns:p14="http://schemas.microsoft.com/office/powerpoint/2010/main" val="4626853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n external file that holds a picture, illustration, etc.&#10;Object name is i1062-6050-53-4-379-f01.jpg"/>
          <p:cNvPicPr>
            <a:picLocks noChangeAspect="1" noChangeArrowheads="1"/>
          </p:cNvPicPr>
          <p:nvPr/>
        </p:nvPicPr>
        <p:blipFill rotWithShape="1">
          <a:blip r:embed="rId2">
            <a:extLst>
              <a:ext uri="{28A0092B-C50C-407E-A947-70E740481C1C}">
                <a14:useLocalDpi xmlns:a14="http://schemas.microsoft.com/office/drawing/2010/main" val="0"/>
              </a:ext>
            </a:extLst>
          </a:blip>
          <a:srcRect r="40252"/>
          <a:stretch/>
        </p:blipFill>
        <p:spPr bwMode="auto">
          <a:xfrm>
            <a:off x="1485747" y="744583"/>
            <a:ext cx="8787577" cy="5225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76465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ACL</a:t>
            </a:r>
            <a:endParaRPr lang="en-US" dirty="0"/>
          </a:p>
        </p:txBody>
      </p:sp>
      <p:sp>
        <p:nvSpPr>
          <p:cNvPr id="3" name="Content Placeholder 2"/>
          <p:cNvSpPr>
            <a:spLocks noGrp="1"/>
          </p:cNvSpPr>
          <p:nvPr>
            <p:ph idx="1"/>
          </p:nvPr>
        </p:nvSpPr>
        <p:spPr/>
        <p:txBody>
          <a:bodyPr/>
          <a:lstStyle/>
          <a:p>
            <a:r>
              <a:rPr lang="en-US" dirty="0"/>
              <a:t>Larwa J et al 2021</a:t>
            </a:r>
            <a:r>
              <a:rPr lang="en-US" dirty="0" smtClean="0"/>
              <a:t>: Continued</a:t>
            </a:r>
          </a:p>
          <a:p>
            <a:endParaRPr lang="en-US" dirty="0"/>
          </a:p>
          <a:p>
            <a:r>
              <a:rPr lang="en-US" dirty="0" smtClean="0"/>
              <a:t>Landing in heal strike or flat footed vs more plantarflexion was associated with ACL injured athletes</a:t>
            </a:r>
          </a:p>
          <a:p>
            <a:endParaRPr lang="en-US" dirty="0"/>
          </a:p>
          <a:p>
            <a:r>
              <a:rPr lang="en-US" dirty="0" smtClean="0"/>
              <a:t>Trunk displacement increased lateral trunk displacement, females took longer to stabilize, and were shifted more posterior in relation to center of gravity</a:t>
            </a:r>
            <a:endParaRPr lang="en-US" dirty="0"/>
          </a:p>
          <a:p>
            <a:endParaRPr lang="en-US" dirty="0"/>
          </a:p>
        </p:txBody>
      </p:sp>
    </p:spTree>
    <p:extLst>
      <p:ext uri="{BB962C8B-B14F-4D97-AF65-F5344CB8AC3E}">
        <p14:creationId xmlns:p14="http://schemas.microsoft.com/office/powerpoint/2010/main" val="296659607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ACL</a:t>
            </a:r>
            <a:endParaRPr lang="en-US" dirty="0"/>
          </a:p>
        </p:txBody>
      </p:sp>
      <p:sp>
        <p:nvSpPr>
          <p:cNvPr id="3" name="Content Placeholder 2"/>
          <p:cNvSpPr>
            <a:spLocks noGrp="1"/>
          </p:cNvSpPr>
          <p:nvPr>
            <p:ph idx="1"/>
          </p:nvPr>
        </p:nvSpPr>
        <p:spPr/>
        <p:txBody>
          <a:bodyPr>
            <a:normAutofit fontScale="70000" lnSpcReduction="20000"/>
          </a:bodyPr>
          <a:lstStyle/>
          <a:p>
            <a:r>
              <a:rPr lang="en-US" dirty="0"/>
              <a:t>ACL injury events revealed most (70%) injuries involve minimal to no contact and </a:t>
            </a:r>
            <a:r>
              <a:rPr lang="en-US" dirty="0" smtClean="0"/>
              <a:t>occur </a:t>
            </a:r>
            <a:r>
              <a:rPr lang="en-US" dirty="0"/>
              <a:t>during landing or deceleration maneuvers </a:t>
            </a:r>
            <a:r>
              <a:rPr lang="en-US" dirty="0" smtClean="0"/>
              <a:t>with </a:t>
            </a:r>
            <a:r>
              <a:rPr lang="en-US" dirty="0"/>
              <a:t>a minor perturbation before the injury that may disrupt the neuromuscular system leading to poor body </a:t>
            </a:r>
            <a:r>
              <a:rPr lang="en-US" dirty="0" smtClean="0"/>
              <a:t>dynamics.</a:t>
            </a:r>
          </a:p>
          <a:p>
            <a:endParaRPr lang="en-US" dirty="0" smtClean="0"/>
          </a:p>
          <a:p>
            <a:r>
              <a:rPr lang="en-US" dirty="0"/>
              <a:t>A series of quantitative videotape studies demonstrated differences in leg and trunk positions at the time of </a:t>
            </a:r>
            <a:r>
              <a:rPr lang="en-US" dirty="0" smtClean="0"/>
              <a:t>NC-ACLI (noncontact-ACL injury) </a:t>
            </a:r>
            <a:r>
              <a:rPr lang="en-US" dirty="0"/>
              <a:t>in comparison to control </a:t>
            </a:r>
            <a:r>
              <a:rPr lang="en-US" dirty="0" smtClean="0"/>
              <a:t>subjects</a:t>
            </a:r>
          </a:p>
          <a:p>
            <a:endParaRPr lang="en-US" dirty="0" smtClean="0"/>
          </a:p>
          <a:p>
            <a:r>
              <a:rPr lang="en-US" dirty="0"/>
              <a:t>Analysis of the faulty dynamics provoking NC-ACLI, especially the flat-footed landing component, supports the theory that an axial compressive force is the critical factor responsible for NC-ACLI</a:t>
            </a:r>
            <a:r>
              <a:rPr lang="en-US" dirty="0" smtClean="0"/>
              <a:t>.</a:t>
            </a:r>
          </a:p>
          <a:p>
            <a:endParaRPr lang="en-US" dirty="0" smtClean="0"/>
          </a:p>
          <a:p>
            <a:r>
              <a:rPr lang="en-US" dirty="0" smtClean="0"/>
              <a:t>Both </a:t>
            </a:r>
            <a:r>
              <a:rPr lang="en-US" dirty="0"/>
              <a:t>a strong eccentric quadriceps contraction and knee abduction moments may increase the compressive force at the joint thereby lowering the axial threshold to injury</a:t>
            </a:r>
            <a:r>
              <a:rPr lang="en-US" dirty="0" smtClean="0"/>
              <a:t>.</a:t>
            </a:r>
          </a:p>
          <a:p>
            <a:endParaRPr lang="en-US" sz="2300" dirty="0" smtClean="0"/>
          </a:p>
          <a:p>
            <a:r>
              <a:rPr lang="en-US" sz="2300" dirty="0" smtClean="0"/>
              <a:t>Boden </a:t>
            </a:r>
            <a:r>
              <a:rPr lang="en-US" sz="2300" dirty="0" smtClean="0"/>
              <a:t>BP et al Ortho Res 2022</a:t>
            </a:r>
            <a:endParaRPr lang="en-US" sz="2300" dirty="0"/>
          </a:p>
        </p:txBody>
      </p:sp>
    </p:spTree>
    <p:extLst>
      <p:ext uri="{BB962C8B-B14F-4D97-AF65-F5344CB8AC3E}">
        <p14:creationId xmlns:p14="http://schemas.microsoft.com/office/powerpoint/2010/main" val="398223427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pPr algn="ctr">
              <a:defRPr/>
            </a:pPr>
            <a:r>
              <a:rPr lang="en-US" altLang="en-US" smtClean="0">
                <a:solidFill>
                  <a:schemeClr val="accent1">
                    <a:satMod val="150000"/>
                  </a:schemeClr>
                </a:solidFill>
              </a:rPr>
              <a:t>Ankle Injuries</a:t>
            </a:r>
          </a:p>
        </p:txBody>
      </p:sp>
      <p:sp>
        <p:nvSpPr>
          <p:cNvPr id="3075" name="Rectangle 3"/>
          <p:cNvSpPr>
            <a:spLocks noGrp="1" noRot="1" noChangeArrowheads="1"/>
          </p:cNvSpPr>
          <p:nvPr>
            <p:ph idx="1"/>
          </p:nvPr>
        </p:nvSpPr>
        <p:spPr/>
        <p:txBody>
          <a:bodyPr>
            <a:noAutofit/>
          </a:bodyPr>
          <a:lstStyle/>
          <a:p>
            <a:pPr eaLnBrk="1" hangingPunct="1"/>
            <a:r>
              <a:rPr lang="en-US" altLang="en-US" sz="2400" dirty="0" smtClean="0">
                <a:solidFill>
                  <a:schemeClr val="tx1"/>
                </a:solidFill>
              </a:rPr>
              <a:t>Lateral ankle injuries account for 85% of all sprains. </a:t>
            </a:r>
          </a:p>
          <a:p>
            <a:pPr eaLnBrk="1" hangingPunct="1"/>
            <a:endParaRPr lang="en-US" altLang="en-US" sz="2400" dirty="0" smtClean="0">
              <a:solidFill>
                <a:schemeClr val="tx1"/>
              </a:solidFill>
            </a:endParaRPr>
          </a:p>
          <a:p>
            <a:pPr eaLnBrk="1" hangingPunct="1"/>
            <a:r>
              <a:rPr lang="en-US" altLang="en-US" sz="2400" dirty="0" smtClean="0">
                <a:solidFill>
                  <a:schemeClr val="tx1"/>
                </a:solidFill>
              </a:rPr>
              <a:t>Ankle sprains are the most common sports related injury today </a:t>
            </a:r>
            <a:r>
              <a:rPr lang="en-US" altLang="en-US" sz="2400" dirty="0">
                <a:solidFill>
                  <a:schemeClr val="tx1"/>
                </a:solidFill>
              </a:rPr>
              <a:t>(Garrick et al, Callaghan et al)</a:t>
            </a:r>
          </a:p>
          <a:p>
            <a:pPr eaLnBrk="1" hangingPunct="1"/>
            <a:endParaRPr lang="en-US" altLang="en-US" sz="2400" dirty="0">
              <a:solidFill>
                <a:schemeClr val="tx1"/>
              </a:solidFill>
            </a:endParaRPr>
          </a:p>
          <a:p>
            <a:pPr eaLnBrk="1" hangingPunct="1"/>
            <a:r>
              <a:rPr lang="en-US" altLang="en-US" sz="2400" dirty="0" smtClean="0">
                <a:solidFill>
                  <a:schemeClr val="tx1"/>
                </a:solidFill>
              </a:rPr>
              <a:t>33% of patients with lateral ankle sprains have persistent residual symptoms 2 years after the initial injury </a:t>
            </a:r>
            <a:r>
              <a:rPr lang="en-US" altLang="en-US" sz="2400" dirty="0">
                <a:solidFill>
                  <a:schemeClr val="tx1"/>
                </a:solidFill>
              </a:rPr>
              <a:t>(Freeman et al)  </a:t>
            </a:r>
          </a:p>
        </p:txBody>
      </p:sp>
    </p:spTree>
    <p:extLst>
      <p:ext uri="{BB962C8B-B14F-4D97-AF65-F5344CB8AC3E}">
        <p14:creationId xmlns:p14="http://schemas.microsoft.com/office/powerpoint/2010/main" val="2496895138"/>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3"/>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075">
                                            <p:txEl>
                                              <p:pRg st="0" end="0"/>
                                            </p:txEl>
                                          </p:spTgt>
                                        </p:tgtEl>
                                        <p:attrNameLst>
                                          <p:attrName>style.visibility</p:attrName>
                                        </p:attrNameLst>
                                      </p:cBhvr>
                                      <p:to>
                                        <p:strVal val="visible"/>
                                      </p:to>
                                    </p:set>
                                    <p:anim calcmode="lin" valueType="num">
                                      <p:cBhvr>
                                        <p:cTn id="14" dur="1000" fill="hold"/>
                                        <p:tgtEl>
                                          <p:spTgt spid="3075">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07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07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075">
                                            <p:txEl>
                                              <p:pRg st="2" end="2"/>
                                            </p:txEl>
                                          </p:spTgt>
                                        </p:tgtEl>
                                        <p:attrNameLst>
                                          <p:attrName>style.visibility</p:attrName>
                                        </p:attrNameLst>
                                      </p:cBhvr>
                                      <p:to>
                                        <p:strVal val="visible"/>
                                      </p:to>
                                    </p:set>
                                    <p:anim calcmode="lin" valueType="num">
                                      <p:cBhvr>
                                        <p:cTn id="21" dur="1000" fill="hold"/>
                                        <p:tgtEl>
                                          <p:spTgt spid="3075">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07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07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075">
                                            <p:txEl>
                                              <p:pRg st="4" end="4"/>
                                            </p:txEl>
                                          </p:spTgt>
                                        </p:tgtEl>
                                        <p:attrNameLst>
                                          <p:attrName>style.visibility</p:attrName>
                                        </p:attrNameLst>
                                      </p:cBhvr>
                                      <p:to>
                                        <p:strVal val="visible"/>
                                      </p:to>
                                    </p:set>
                                    <p:anim calcmode="lin" valueType="num">
                                      <p:cBhvr>
                                        <p:cTn id="28" dur="1000" fill="hold"/>
                                        <p:tgtEl>
                                          <p:spTgt spid="3075">
                                            <p:txEl>
                                              <p:pRg st="4" end="4"/>
                                            </p:txEl>
                                          </p:spTgt>
                                        </p:tgtEl>
                                        <p:attrNameLst>
                                          <p:attrName>ppt_w</p:attrName>
                                        </p:attrNameLst>
                                      </p:cBhvr>
                                      <p:tavLst>
                                        <p:tav tm="0">
                                          <p:val>
                                            <p:strVal val="#ppt_w+.3"/>
                                          </p:val>
                                        </p:tav>
                                        <p:tav tm="100000">
                                          <p:val>
                                            <p:strVal val="#ppt_w"/>
                                          </p:val>
                                        </p:tav>
                                      </p:tavLst>
                                    </p:anim>
                                    <p:anim calcmode="lin" valueType="num">
                                      <p:cBhvr>
                                        <p:cTn id="29" dur="1000" fill="hold"/>
                                        <p:tgtEl>
                                          <p:spTgt spid="3075">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p:txBody>
          <a:bodyPr/>
          <a:lstStyle/>
          <a:p>
            <a:pPr algn="ctr">
              <a:defRPr/>
            </a:pPr>
            <a:r>
              <a:rPr lang="en-US" altLang="en-US" dirty="0" smtClean="0">
                <a:solidFill>
                  <a:schemeClr val="accent1">
                    <a:satMod val="150000"/>
                  </a:schemeClr>
                </a:solidFill>
              </a:rPr>
              <a:t>   Lateral Ankle injuries</a:t>
            </a:r>
          </a:p>
        </p:txBody>
      </p:sp>
      <p:sp>
        <p:nvSpPr>
          <p:cNvPr id="11267" name="Rectangle 3"/>
          <p:cNvSpPr>
            <a:spLocks noGrp="1" noRot="1" noChangeArrowheads="1"/>
          </p:cNvSpPr>
          <p:nvPr>
            <p:ph idx="1"/>
          </p:nvPr>
        </p:nvSpPr>
        <p:spPr/>
        <p:txBody>
          <a:bodyPr>
            <a:normAutofit/>
          </a:bodyPr>
          <a:lstStyle/>
          <a:p>
            <a:pPr eaLnBrk="1" hangingPunct="1"/>
            <a:r>
              <a:rPr lang="en-US" altLang="en-US" sz="2400" dirty="0" smtClean="0">
                <a:solidFill>
                  <a:schemeClr val="tx1"/>
                </a:solidFill>
              </a:rPr>
              <a:t>If the ankle is more dorsiflexed when inverted the talar dome will rotate and shift more laterally. </a:t>
            </a:r>
          </a:p>
          <a:p>
            <a:pPr eaLnBrk="1" hangingPunct="1"/>
            <a:endParaRPr lang="en-US" altLang="en-US" sz="2400" dirty="0" smtClean="0">
              <a:solidFill>
                <a:schemeClr val="tx1"/>
              </a:solidFill>
            </a:endParaRPr>
          </a:p>
          <a:p>
            <a:pPr eaLnBrk="1" hangingPunct="1"/>
            <a:r>
              <a:rPr lang="en-US" altLang="en-US" sz="2400" dirty="0" smtClean="0">
                <a:solidFill>
                  <a:schemeClr val="tx1"/>
                </a:solidFill>
              </a:rPr>
              <a:t>Possible causing an avulsion of the styloid process of the fibula and damage to the lateral talar margin. Along with the lateral ligaments of the ankle, ATF, Calcaneal fibular ligament and posterior talofibular ligament   </a:t>
            </a:r>
          </a:p>
        </p:txBody>
      </p:sp>
    </p:spTree>
    <p:extLst>
      <p:ext uri="{BB962C8B-B14F-4D97-AF65-F5344CB8AC3E}">
        <p14:creationId xmlns:p14="http://schemas.microsoft.com/office/powerpoint/2010/main" val="9689076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p:txBody>
          <a:bodyPr/>
          <a:lstStyle/>
          <a:p>
            <a:pPr algn="ctr">
              <a:defRPr/>
            </a:pPr>
            <a:r>
              <a:rPr lang="en-US" altLang="en-US" smtClean="0">
                <a:solidFill>
                  <a:schemeClr val="accent1">
                    <a:satMod val="150000"/>
                  </a:schemeClr>
                </a:solidFill>
              </a:rPr>
              <a:t>Lateral ankle injuries</a:t>
            </a:r>
          </a:p>
        </p:txBody>
      </p:sp>
      <p:sp>
        <p:nvSpPr>
          <p:cNvPr id="79875" name="Rectangle 3"/>
          <p:cNvSpPr>
            <a:spLocks noGrp="1" noRot="1" noChangeArrowheads="1"/>
          </p:cNvSpPr>
          <p:nvPr>
            <p:ph idx="1"/>
          </p:nvPr>
        </p:nvSpPr>
        <p:spPr/>
        <p:txBody>
          <a:bodyPr rtlCol="0">
            <a:noAutofit/>
          </a:bodyPr>
          <a:lstStyle/>
          <a:p>
            <a:pPr marL="438912" indent="-320040">
              <a:spcBef>
                <a:spcPts val="0"/>
              </a:spcBef>
              <a:buFont typeface="Wingdings 2"/>
              <a:buChar char=""/>
              <a:defRPr/>
            </a:pPr>
            <a:r>
              <a:rPr lang="en-US" altLang="en-US" sz="2400" dirty="0" smtClean="0">
                <a:solidFill>
                  <a:schemeClr val="tx1"/>
                </a:solidFill>
              </a:rPr>
              <a:t>If the foot is more plantar flexed during inversion the medial talar margin is impacted. </a:t>
            </a:r>
          </a:p>
          <a:p>
            <a:pPr marL="438912" indent="-320040">
              <a:spcBef>
                <a:spcPts val="0"/>
              </a:spcBef>
              <a:buFont typeface="Wingdings 2"/>
              <a:buChar char=""/>
              <a:defRPr/>
            </a:pPr>
            <a:endParaRPr lang="en-US" altLang="en-US" sz="2400" dirty="0" smtClean="0">
              <a:solidFill>
                <a:schemeClr val="tx1"/>
              </a:solidFill>
            </a:endParaRPr>
          </a:p>
          <a:p>
            <a:pPr marL="438912" indent="-320040">
              <a:spcBef>
                <a:spcPts val="0"/>
              </a:spcBef>
              <a:buFont typeface="Wingdings 2"/>
              <a:buChar char=""/>
              <a:defRPr/>
            </a:pPr>
            <a:r>
              <a:rPr lang="en-US" altLang="en-US" sz="2400" dirty="0" smtClean="0">
                <a:solidFill>
                  <a:schemeClr val="tx1"/>
                </a:solidFill>
              </a:rPr>
              <a:t>The </a:t>
            </a:r>
            <a:r>
              <a:rPr lang="en-US" altLang="en-US" sz="2400" dirty="0" smtClean="0">
                <a:solidFill>
                  <a:schemeClr val="tx1"/>
                </a:solidFill>
              </a:rPr>
              <a:t>ATF superior fascicle </a:t>
            </a:r>
            <a:r>
              <a:rPr lang="en-US" altLang="en-US" sz="2400" dirty="0" smtClean="0">
                <a:solidFill>
                  <a:schemeClr val="tx1"/>
                </a:solidFill>
              </a:rPr>
              <a:t>is under the most stress.</a:t>
            </a:r>
          </a:p>
          <a:p>
            <a:pPr marL="438912" indent="-320040">
              <a:spcBef>
                <a:spcPts val="0"/>
              </a:spcBef>
              <a:buFont typeface="Wingdings 2"/>
              <a:buChar char=""/>
              <a:defRPr/>
            </a:pPr>
            <a:endParaRPr lang="en-US" altLang="en-US" sz="2400" dirty="0" smtClean="0">
              <a:solidFill>
                <a:schemeClr val="tx1"/>
              </a:solidFill>
            </a:endParaRPr>
          </a:p>
          <a:p>
            <a:pPr marL="438912" indent="-320040">
              <a:spcBef>
                <a:spcPts val="0"/>
              </a:spcBef>
              <a:buFont typeface="Wingdings 2"/>
              <a:buChar char=""/>
              <a:defRPr/>
            </a:pPr>
            <a:r>
              <a:rPr lang="en-US" altLang="en-US" sz="2400" dirty="0" smtClean="0">
                <a:solidFill>
                  <a:schemeClr val="tx1"/>
                </a:solidFill>
              </a:rPr>
              <a:t>The talus will rotate on the medial axis and shift anterior on the tibia. </a:t>
            </a:r>
          </a:p>
          <a:p>
            <a:pPr marL="438912" indent="-320040">
              <a:spcBef>
                <a:spcPts val="0"/>
              </a:spcBef>
              <a:buFont typeface="Wingdings 2"/>
              <a:buChar char=""/>
              <a:defRPr/>
            </a:pPr>
            <a:endParaRPr lang="en-US" altLang="en-US" sz="2400" dirty="0" smtClean="0">
              <a:solidFill>
                <a:schemeClr val="tx1"/>
              </a:solidFill>
            </a:endParaRPr>
          </a:p>
          <a:p>
            <a:pPr marL="438912" indent="-320040">
              <a:spcBef>
                <a:spcPts val="0"/>
              </a:spcBef>
              <a:buFont typeface="Wingdings 2"/>
              <a:buChar char=""/>
              <a:defRPr/>
            </a:pPr>
            <a:r>
              <a:rPr lang="en-US" altLang="en-US" sz="2400" dirty="0" smtClean="0">
                <a:solidFill>
                  <a:schemeClr val="tx1"/>
                </a:solidFill>
              </a:rPr>
              <a:t>Restricted dorsiflexion occurs as a result of the talus shifting anterior.    </a:t>
            </a:r>
          </a:p>
        </p:txBody>
      </p:sp>
    </p:spTree>
    <p:extLst>
      <p:ext uri="{BB962C8B-B14F-4D97-AF65-F5344CB8AC3E}">
        <p14:creationId xmlns:p14="http://schemas.microsoft.com/office/powerpoint/2010/main" val="96547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p:cTn id="7" dur="500" fill="hold"/>
                                        <p:tgtEl>
                                          <p:spTgt spid="798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987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987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9875">
                                            <p:txEl>
                                              <p:pRg st="2" end="2"/>
                                            </p:txEl>
                                          </p:spTgt>
                                        </p:tgtEl>
                                        <p:attrNameLst>
                                          <p:attrName>style.visibility</p:attrName>
                                        </p:attrNameLst>
                                      </p:cBhvr>
                                      <p:to>
                                        <p:strVal val="visible"/>
                                      </p:to>
                                    </p:set>
                                    <p:anim calcmode="lin" valueType="num">
                                      <p:cBhvr>
                                        <p:cTn id="14" dur="500" fill="hold"/>
                                        <p:tgtEl>
                                          <p:spTgt spid="7987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7987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7987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9875">
                                            <p:txEl>
                                              <p:pRg st="4" end="4"/>
                                            </p:txEl>
                                          </p:spTgt>
                                        </p:tgtEl>
                                        <p:attrNameLst>
                                          <p:attrName>style.visibility</p:attrName>
                                        </p:attrNameLst>
                                      </p:cBhvr>
                                      <p:to>
                                        <p:strVal val="visible"/>
                                      </p:to>
                                    </p:set>
                                    <p:anim calcmode="lin" valueType="num">
                                      <p:cBhvr>
                                        <p:cTn id="21" dur="500" fill="hold"/>
                                        <p:tgtEl>
                                          <p:spTgt spid="79875">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79875">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7987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9875">
                                            <p:txEl>
                                              <p:pRg st="6" end="6"/>
                                            </p:txEl>
                                          </p:spTgt>
                                        </p:tgtEl>
                                        <p:attrNameLst>
                                          <p:attrName>style.visibility</p:attrName>
                                        </p:attrNameLst>
                                      </p:cBhvr>
                                      <p:to>
                                        <p:strVal val="visible"/>
                                      </p:to>
                                    </p:set>
                                    <p:anim calcmode="lin" valueType="num">
                                      <p:cBhvr>
                                        <p:cTn id="28" dur="500" fill="hold"/>
                                        <p:tgtEl>
                                          <p:spTgt spid="79875">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79875">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798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 Instability Lateral Ankle Injury</a:t>
            </a:r>
            <a:endParaRPr lang="en-US" dirty="0"/>
          </a:p>
        </p:txBody>
      </p:sp>
      <p:sp>
        <p:nvSpPr>
          <p:cNvPr id="3" name="Content Placeholder 2"/>
          <p:cNvSpPr>
            <a:spLocks noGrp="1"/>
          </p:cNvSpPr>
          <p:nvPr>
            <p:ph idx="1"/>
          </p:nvPr>
        </p:nvSpPr>
        <p:spPr/>
        <p:txBody>
          <a:bodyPr>
            <a:normAutofit fontScale="77500" lnSpcReduction="20000"/>
          </a:bodyPr>
          <a:lstStyle/>
          <a:p>
            <a:r>
              <a:rPr lang="en-US" dirty="0"/>
              <a:t> ATFL; the </a:t>
            </a:r>
            <a:r>
              <a:rPr lang="en-US" dirty="0" smtClean="0"/>
              <a:t>S-ATFL(Superior Fascicle Anterior Talofibular Ligament) </a:t>
            </a:r>
            <a:r>
              <a:rPr lang="en-US" dirty="0"/>
              <a:t>is taut in plantarflexion while the </a:t>
            </a:r>
            <a:r>
              <a:rPr lang="en-US" dirty="0" smtClean="0"/>
              <a:t>I-ATFL(Inferior Fascicle Anterior Talofibular Ligament) </a:t>
            </a:r>
            <a:r>
              <a:rPr lang="en-US" dirty="0"/>
              <a:t>in dorsiflexion</a:t>
            </a:r>
            <a:r>
              <a:rPr lang="en-US" dirty="0" smtClean="0"/>
              <a:t>.</a:t>
            </a:r>
          </a:p>
          <a:p>
            <a:endParaRPr lang="en-US" dirty="0" smtClean="0"/>
          </a:p>
          <a:p>
            <a:r>
              <a:rPr lang="en-US" dirty="0"/>
              <a:t>The S-ATFL is considered as an </a:t>
            </a:r>
            <a:r>
              <a:rPr lang="en-US" dirty="0" err="1"/>
              <a:t>intraarticular</a:t>
            </a:r>
            <a:r>
              <a:rPr lang="en-US" dirty="0"/>
              <a:t> structure, while the I-ATFL is an </a:t>
            </a:r>
            <a:r>
              <a:rPr lang="en-US" dirty="0" err="1"/>
              <a:t>extraarticular</a:t>
            </a:r>
            <a:r>
              <a:rPr lang="en-US" dirty="0"/>
              <a:t> part. </a:t>
            </a:r>
            <a:endParaRPr lang="en-US" dirty="0" smtClean="0"/>
          </a:p>
          <a:p>
            <a:endParaRPr lang="en-US" dirty="0"/>
          </a:p>
          <a:p>
            <a:r>
              <a:rPr lang="en-US" dirty="0" smtClean="0"/>
              <a:t>Interconnections </a:t>
            </a:r>
            <a:r>
              <a:rPr lang="en-US" dirty="0"/>
              <a:t>between the ATFL, </a:t>
            </a:r>
            <a:r>
              <a:rPr lang="en-US" dirty="0" smtClean="0"/>
              <a:t>CFL(</a:t>
            </a:r>
            <a:r>
              <a:rPr lang="en-US" dirty="0" err="1" smtClean="0"/>
              <a:t>Calcaneofibular</a:t>
            </a:r>
            <a:r>
              <a:rPr lang="en-US" dirty="0" smtClean="0"/>
              <a:t> ligament) </a:t>
            </a:r>
            <a:r>
              <a:rPr lang="en-US" dirty="0"/>
              <a:t>and </a:t>
            </a:r>
            <a:r>
              <a:rPr lang="en-US" dirty="0" smtClean="0"/>
              <a:t>PTFL(Posterior Talofibular Ligament) </a:t>
            </a:r>
            <a:r>
              <a:rPr lang="en-US" dirty="0"/>
              <a:t>causes the formation of an anatomical and functional lateral </a:t>
            </a:r>
            <a:r>
              <a:rPr lang="en-US" dirty="0" err="1"/>
              <a:t>fibulotalocalcaneal</a:t>
            </a:r>
            <a:r>
              <a:rPr lang="en-US" dirty="0"/>
              <a:t> ligament </a:t>
            </a:r>
            <a:r>
              <a:rPr lang="en-US" dirty="0" smtClean="0"/>
              <a:t>complex</a:t>
            </a:r>
          </a:p>
          <a:p>
            <a:endParaRPr lang="en-US" dirty="0" smtClean="0"/>
          </a:p>
          <a:p>
            <a:endParaRPr lang="en-US" dirty="0"/>
          </a:p>
          <a:p>
            <a:r>
              <a:rPr lang="en-US" sz="1500" dirty="0" smtClean="0"/>
              <a:t>Vega J et al </a:t>
            </a:r>
            <a:r>
              <a:rPr lang="en-US" sz="1500" dirty="0"/>
              <a:t>The lateral </a:t>
            </a:r>
            <a:r>
              <a:rPr lang="en-US" sz="1500" dirty="0" err="1"/>
              <a:t>fibulotalocalcaneal</a:t>
            </a:r>
            <a:r>
              <a:rPr lang="en-US" sz="1500" dirty="0"/>
              <a:t> ligament complex: an ankle stabilizing isometric structure. </a:t>
            </a:r>
            <a:r>
              <a:rPr lang="en-US" sz="1500" i="1" dirty="0"/>
              <a:t>Knee </a:t>
            </a:r>
            <a:r>
              <a:rPr lang="en-US" sz="1500" i="1" dirty="0" err="1"/>
              <a:t>Surg</a:t>
            </a:r>
            <a:r>
              <a:rPr lang="en-US" sz="1500" i="1" dirty="0"/>
              <a:t> Sports </a:t>
            </a:r>
            <a:r>
              <a:rPr lang="en-US" sz="1500" i="1" dirty="0" err="1"/>
              <a:t>Traumatol</a:t>
            </a:r>
            <a:r>
              <a:rPr lang="en-US" sz="1500" i="1" dirty="0"/>
              <a:t>. </a:t>
            </a:r>
            <a:r>
              <a:rPr lang="en-US" sz="1500" i="1" dirty="0" err="1"/>
              <a:t>Arthrosc</a:t>
            </a:r>
            <a:r>
              <a:rPr lang="en-US" sz="1500" i="1" dirty="0"/>
              <a:t>.</a:t>
            </a:r>
            <a:r>
              <a:rPr lang="en-US" sz="1500" dirty="0"/>
              <a:t> </a:t>
            </a:r>
            <a:r>
              <a:rPr lang="en-US" sz="1500" b="1" dirty="0"/>
              <a:t>28</a:t>
            </a:r>
            <a:r>
              <a:rPr lang="en-US" sz="1500" dirty="0"/>
              <a:t>, 8–17 (2020</a:t>
            </a:r>
            <a:r>
              <a:rPr lang="en-US" sz="1500" dirty="0" smtClean="0"/>
              <a:t>).</a:t>
            </a:r>
            <a:r>
              <a:rPr lang="en-US" sz="1500" dirty="0" err="1" smtClean="0"/>
              <a:t>Szaro</a:t>
            </a:r>
            <a:r>
              <a:rPr lang="en-US" sz="1500" dirty="0" smtClean="0"/>
              <a:t> P et al </a:t>
            </a:r>
            <a:r>
              <a:rPr lang="en-US" sz="1500" b="1" dirty="0"/>
              <a:t>The double fascicular variations of the anterior talofibular ligament and the </a:t>
            </a:r>
            <a:r>
              <a:rPr lang="en-US" sz="1500" b="1" dirty="0" err="1"/>
              <a:t>calcaneofibular</a:t>
            </a:r>
            <a:r>
              <a:rPr lang="en-US" sz="1500" b="1" dirty="0"/>
              <a:t> ligament correlate with interconnections between lateral ankle structures revealed on magnetic resonance </a:t>
            </a:r>
            <a:r>
              <a:rPr lang="en-US" sz="1500" b="1" dirty="0" smtClean="0"/>
              <a:t>imaging </a:t>
            </a:r>
            <a:r>
              <a:rPr lang="en-US" sz="1500" b="1" dirty="0" err="1" smtClean="0"/>
              <a:t>Nature</a:t>
            </a:r>
            <a:r>
              <a:rPr lang="en-US" sz="1500" i="1" dirty="0" err="1" smtClean="0">
                <a:hlinkClick r:id="rId2"/>
              </a:rPr>
              <a:t>Scientific</a:t>
            </a:r>
            <a:r>
              <a:rPr lang="en-US" sz="1500" i="1" dirty="0" smtClean="0">
                <a:hlinkClick r:id="rId2"/>
              </a:rPr>
              <a:t> </a:t>
            </a:r>
            <a:r>
              <a:rPr lang="en-US" sz="1500" i="1" dirty="0">
                <a:hlinkClick r:id="rId2"/>
              </a:rPr>
              <a:t>Reports</a:t>
            </a:r>
            <a:r>
              <a:rPr lang="en-US" sz="1500" dirty="0"/>
              <a:t> </a:t>
            </a:r>
            <a:r>
              <a:rPr lang="en-US" sz="1500" b="1" dirty="0"/>
              <a:t>volume 10</a:t>
            </a:r>
            <a:r>
              <a:rPr lang="en-US" sz="1500" dirty="0"/>
              <a:t>, Article number: 20801 (2020) </a:t>
            </a:r>
            <a:r>
              <a:rPr lang="en-US" sz="1500" dirty="0" smtClean="0"/>
              <a:t>Vega J et al </a:t>
            </a:r>
            <a:r>
              <a:rPr lang="en-US" sz="1500" b="1" dirty="0"/>
              <a:t>Ankle Joint </a:t>
            </a:r>
            <a:r>
              <a:rPr lang="en-US" sz="1500" b="1" dirty="0" err="1"/>
              <a:t>Microinstability</a:t>
            </a:r>
            <a:r>
              <a:rPr lang="en-US" sz="1500" b="1" dirty="0"/>
              <a:t>: You Might Have Never Seen It but It Has Definitely Seen </a:t>
            </a:r>
            <a:r>
              <a:rPr lang="en-US" sz="1500" b="1" dirty="0" smtClean="0"/>
              <a:t>You </a:t>
            </a:r>
            <a:r>
              <a:rPr lang="en-US" sz="1500" dirty="0"/>
              <a:t>Foot Ankle Clin. 2023 Jun;28(2):333-344. </a:t>
            </a:r>
            <a:r>
              <a:rPr lang="en-US" sz="1500" dirty="0" err="1"/>
              <a:t>doi</a:t>
            </a:r>
            <a:r>
              <a:rPr lang="en-US" sz="1500" dirty="0"/>
              <a:t>: 10.1016/j.fcl.2023.01.008. </a:t>
            </a:r>
            <a:r>
              <a:rPr lang="en-US" sz="1500" dirty="0" err="1"/>
              <a:t>Epub</a:t>
            </a:r>
            <a:r>
              <a:rPr lang="en-US" sz="1500" dirty="0"/>
              <a:t> 2023 Mar 27.PMID: 37137627</a:t>
            </a:r>
            <a:endParaRPr lang="en-US" sz="1500" b="1" dirty="0"/>
          </a:p>
          <a:p>
            <a:endParaRPr lang="en-US" sz="1700" b="1" dirty="0"/>
          </a:p>
          <a:p>
            <a:endParaRPr lang="en-US" dirty="0" smtClean="0"/>
          </a:p>
        </p:txBody>
      </p:sp>
    </p:spTree>
    <p:extLst>
      <p:ext uri="{BB962C8B-B14F-4D97-AF65-F5344CB8AC3E}">
        <p14:creationId xmlns:p14="http://schemas.microsoft.com/office/powerpoint/2010/main" val="41520960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2515" y="676239"/>
            <a:ext cx="11241163" cy="5393434"/>
          </a:xfrm>
          <a:prstGeom prst="rect">
            <a:avLst/>
          </a:prstGeom>
        </p:spPr>
      </p:pic>
    </p:spTree>
    <p:extLst>
      <p:ext uri="{BB962C8B-B14F-4D97-AF65-F5344CB8AC3E}">
        <p14:creationId xmlns:p14="http://schemas.microsoft.com/office/powerpoint/2010/main" val="2004854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of FAI</a:t>
            </a:r>
            <a:endParaRPr lang="en-US" dirty="0"/>
          </a:p>
        </p:txBody>
      </p:sp>
      <p:sp>
        <p:nvSpPr>
          <p:cNvPr id="3" name="Content Placeholder 2"/>
          <p:cNvSpPr>
            <a:spLocks noGrp="1"/>
          </p:cNvSpPr>
          <p:nvPr>
            <p:ph sz="half" idx="1"/>
          </p:nvPr>
        </p:nvSpPr>
        <p:spPr/>
        <p:txBody>
          <a:bodyPr/>
          <a:lstStyle/>
          <a:p>
            <a:r>
              <a:rPr lang="en-US" dirty="0"/>
              <a:t> FADIR: the examiner brings the hip into maximal flexion, internal rotation and </a:t>
            </a:r>
            <a:r>
              <a:rPr lang="en-US" dirty="0" smtClean="0"/>
              <a:t>adduction</a:t>
            </a:r>
            <a:endParaRPr lang="en-US" dirty="0"/>
          </a:p>
        </p:txBody>
      </p:sp>
      <p:pic>
        <p:nvPicPr>
          <p:cNvPr id="5" name="Content Placeholder 4"/>
          <p:cNvPicPr>
            <a:picLocks noGrp="1" noChangeAspect="1"/>
          </p:cNvPicPr>
          <p:nvPr>
            <p:ph sz="half" idx="2"/>
          </p:nvPr>
        </p:nvPicPr>
        <p:blipFill rotWithShape="1">
          <a:blip r:embed="rId2"/>
          <a:srcRect l="32899" r="32563" b="57496"/>
          <a:stretch/>
        </p:blipFill>
        <p:spPr>
          <a:xfrm>
            <a:off x="7448859" y="1825625"/>
            <a:ext cx="4033393" cy="3644571"/>
          </a:xfrm>
          <a:prstGeom prst="rect">
            <a:avLst/>
          </a:prstGeom>
        </p:spPr>
      </p:pic>
    </p:spTree>
    <p:extLst>
      <p:ext uri="{BB962C8B-B14F-4D97-AF65-F5344CB8AC3E}">
        <p14:creationId xmlns:p14="http://schemas.microsoft.com/office/powerpoint/2010/main" val="29243527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 Instability Lateral Ankle Injury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a:t>
            </a:r>
            <a:r>
              <a:rPr lang="en-US" dirty="0" err="1" smtClean="0"/>
              <a:t>arciform</a:t>
            </a:r>
            <a:r>
              <a:rPr lang="en-US" dirty="0" smtClean="0"/>
              <a:t> fibers between the I-ATFL and the CFL may play a mechanical role in stabilizing the ankle when tension shifts between these two ligaments</a:t>
            </a:r>
          </a:p>
          <a:p>
            <a:endParaRPr lang="en-US" dirty="0"/>
          </a:p>
          <a:p>
            <a:r>
              <a:rPr lang="en-US" dirty="0"/>
              <a:t>After the S-ATFL is torn, the tearing continues via the </a:t>
            </a:r>
            <a:r>
              <a:rPr lang="en-US" dirty="0" err="1"/>
              <a:t>arciform</a:t>
            </a:r>
            <a:r>
              <a:rPr lang="en-US" dirty="0"/>
              <a:t> connection to the CFL, and the patient may develop ankle </a:t>
            </a:r>
            <a:r>
              <a:rPr lang="en-US" dirty="0" smtClean="0"/>
              <a:t>instability</a:t>
            </a:r>
          </a:p>
          <a:p>
            <a:endParaRPr lang="en-US" dirty="0"/>
          </a:p>
          <a:p>
            <a:r>
              <a:rPr lang="en-US" dirty="0"/>
              <a:t>The newly named lateral </a:t>
            </a:r>
            <a:r>
              <a:rPr lang="en-US" dirty="0" err="1"/>
              <a:t>fibulotalocalcaneal</a:t>
            </a:r>
            <a:r>
              <a:rPr lang="en-US" dirty="0"/>
              <a:t> ligament is an isometric ligament, meaning that it is always taut, regardless of the position of the ankle joint.</a:t>
            </a:r>
          </a:p>
          <a:p>
            <a:endParaRPr lang="en-US" dirty="0" smtClean="0"/>
          </a:p>
          <a:p>
            <a:endParaRPr lang="en-US" dirty="0" smtClean="0"/>
          </a:p>
          <a:p>
            <a:endParaRPr lang="en-US" dirty="0"/>
          </a:p>
          <a:p>
            <a:r>
              <a:rPr lang="en-US" sz="1400" dirty="0"/>
              <a:t>Vega J et al The lateral </a:t>
            </a:r>
            <a:r>
              <a:rPr lang="en-US" sz="1400" dirty="0" err="1"/>
              <a:t>fibulotalocalcaneal</a:t>
            </a:r>
            <a:r>
              <a:rPr lang="en-US" sz="1400" dirty="0"/>
              <a:t> ligament complex: an ankle stabilizing isometric structure. </a:t>
            </a:r>
            <a:r>
              <a:rPr lang="en-US" sz="1400" i="1" dirty="0"/>
              <a:t>Knee </a:t>
            </a:r>
            <a:r>
              <a:rPr lang="en-US" sz="1400" i="1" dirty="0" err="1"/>
              <a:t>Surg</a:t>
            </a:r>
            <a:r>
              <a:rPr lang="en-US" sz="1400" i="1" dirty="0"/>
              <a:t> Sports </a:t>
            </a:r>
            <a:r>
              <a:rPr lang="en-US" sz="1400" i="1" dirty="0" err="1"/>
              <a:t>Traumatol</a:t>
            </a:r>
            <a:r>
              <a:rPr lang="en-US" sz="1400" i="1" dirty="0"/>
              <a:t>. </a:t>
            </a:r>
            <a:r>
              <a:rPr lang="en-US" sz="1400" i="1" dirty="0" err="1"/>
              <a:t>Arthrosc</a:t>
            </a:r>
            <a:r>
              <a:rPr lang="en-US" sz="1400" i="1" dirty="0"/>
              <a:t>.</a:t>
            </a:r>
            <a:r>
              <a:rPr lang="en-US" sz="1400" dirty="0"/>
              <a:t> </a:t>
            </a:r>
            <a:r>
              <a:rPr lang="en-US" sz="1400" b="1" dirty="0"/>
              <a:t>28</a:t>
            </a:r>
            <a:r>
              <a:rPr lang="en-US" sz="1400" dirty="0"/>
              <a:t>, 8–17 (2020).</a:t>
            </a:r>
            <a:r>
              <a:rPr lang="en-US" sz="1400" dirty="0" err="1"/>
              <a:t>Szaro</a:t>
            </a:r>
            <a:r>
              <a:rPr lang="en-US" sz="1400" dirty="0"/>
              <a:t> P et al </a:t>
            </a:r>
            <a:r>
              <a:rPr lang="en-US" sz="1400" b="1" dirty="0"/>
              <a:t>The double fascicular variations of the anterior talofibular ligament and the </a:t>
            </a:r>
            <a:r>
              <a:rPr lang="en-US" sz="1400" b="1" dirty="0" err="1"/>
              <a:t>calcaneofibular</a:t>
            </a:r>
            <a:r>
              <a:rPr lang="en-US" sz="1400" b="1" dirty="0"/>
              <a:t> ligament correlate with interconnections between lateral ankle structures revealed on magnetic resonance imaging </a:t>
            </a:r>
            <a:r>
              <a:rPr lang="en-US" sz="1400" b="1" dirty="0" err="1"/>
              <a:t>Nature</a:t>
            </a:r>
            <a:r>
              <a:rPr lang="en-US" sz="1400" i="1" dirty="0" err="1">
                <a:hlinkClick r:id="rId2"/>
              </a:rPr>
              <a:t>Scientific</a:t>
            </a:r>
            <a:r>
              <a:rPr lang="en-US" sz="1400" i="1" dirty="0">
                <a:hlinkClick r:id="rId2"/>
              </a:rPr>
              <a:t> Reports</a:t>
            </a:r>
            <a:r>
              <a:rPr lang="en-US" sz="1400" dirty="0"/>
              <a:t> </a:t>
            </a:r>
            <a:r>
              <a:rPr lang="en-US" sz="1400" b="1" dirty="0"/>
              <a:t>volume 10</a:t>
            </a:r>
            <a:r>
              <a:rPr lang="en-US" sz="1400" dirty="0"/>
              <a:t>, Article number: 20801 (2020</a:t>
            </a:r>
            <a:r>
              <a:rPr lang="en-US" sz="1400" dirty="0" smtClean="0"/>
              <a:t>) Vega J et al </a:t>
            </a:r>
            <a:r>
              <a:rPr lang="en-US" sz="1400" b="1" dirty="0" smtClean="0"/>
              <a:t>Ankle Joint </a:t>
            </a:r>
            <a:r>
              <a:rPr lang="en-US" sz="1400" b="1" dirty="0" err="1" smtClean="0"/>
              <a:t>Microinstability</a:t>
            </a:r>
            <a:r>
              <a:rPr lang="en-US" sz="1400" b="1" dirty="0" smtClean="0"/>
              <a:t>: You Might Have Never Seen It but It Has Definitely Seen You </a:t>
            </a:r>
            <a:r>
              <a:rPr lang="en-US" sz="1400" dirty="0" smtClean="0"/>
              <a:t>Foot Ankle Clin. 2023 Jun;28(2):333-344. </a:t>
            </a:r>
            <a:r>
              <a:rPr lang="en-US" sz="1400" dirty="0" err="1" smtClean="0"/>
              <a:t>doi</a:t>
            </a:r>
            <a:r>
              <a:rPr lang="en-US" sz="1400" dirty="0" smtClean="0"/>
              <a:t>: 10.1016/j.fcl.2023.01.008. </a:t>
            </a:r>
            <a:r>
              <a:rPr lang="en-US" sz="1400" dirty="0" err="1" smtClean="0"/>
              <a:t>Epub</a:t>
            </a:r>
            <a:r>
              <a:rPr lang="en-US" sz="1400" dirty="0" smtClean="0"/>
              <a:t> 2023 Mar 27.PMID: 37137627</a:t>
            </a:r>
            <a:r>
              <a:rPr lang="en-US" sz="1900" dirty="0"/>
              <a:t> </a:t>
            </a:r>
            <a:endParaRPr lang="en-US" sz="1900" b="1" dirty="0"/>
          </a:p>
          <a:p>
            <a:endParaRPr lang="en-US" dirty="0" smtClean="0"/>
          </a:p>
          <a:p>
            <a:endParaRPr lang="en-US" dirty="0"/>
          </a:p>
        </p:txBody>
      </p:sp>
    </p:spTree>
    <p:extLst>
      <p:ext uri="{BB962C8B-B14F-4D97-AF65-F5344CB8AC3E}">
        <p14:creationId xmlns:p14="http://schemas.microsoft.com/office/powerpoint/2010/main" val="28210153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p:txBody>
          <a:bodyPr/>
          <a:lstStyle/>
          <a:p>
            <a:pPr algn="ctr">
              <a:defRPr/>
            </a:pPr>
            <a:r>
              <a:rPr lang="en-US" altLang="en-US" dirty="0" smtClean="0">
                <a:solidFill>
                  <a:schemeClr val="accent1">
                    <a:satMod val="150000"/>
                  </a:schemeClr>
                </a:solidFill>
              </a:rPr>
              <a:t> Ankle Sprains </a:t>
            </a:r>
          </a:p>
        </p:txBody>
      </p:sp>
      <p:sp>
        <p:nvSpPr>
          <p:cNvPr id="22531" name="Rectangle 3"/>
          <p:cNvSpPr>
            <a:spLocks noGrp="1" noRot="1" noChangeArrowheads="1"/>
          </p:cNvSpPr>
          <p:nvPr>
            <p:ph idx="1"/>
          </p:nvPr>
        </p:nvSpPr>
        <p:spPr/>
        <p:txBody>
          <a:bodyPr>
            <a:normAutofit/>
          </a:bodyPr>
          <a:lstStyle/>
          <a:p>
            <a:pPr eaLnBrk="1" hangingPunct="1">
              <a:lnSpc>
                <a:spcPct val="90000"/>
              </a:lnSpc>
            </a:pPr>
            <a:r>
              <a:rPr lang="en-US" altLang="en-US" sz="2400" dirty="0" smtClean="0">
                <a:solidFill>
                  <a:schemeClr val="tx1"/>
                </a:solidFill>
              </a:rPr>
              <a:t>The fibula migrates distally and translates medially in plantar flexion, ATF under more stress.</a:t>
            </a:r>
          </a:p>
          <a:p>
            <a:pPr eaLnBrk="1" hangingPunct="1">
              <a:lnSpc>
                <a:spcPct val="90000"/>
              </a:lnSpc>
            </a:pPr>
            <a:endParaRPr lang="en-US" altLang="en-US" sz="2400" dirty="0" smtClean="0">
              <a:solidFill>
                <a:schemeClr val="tx1"/>
              </a:solidFill>
            </a:endParaRPr>
          </a:p>
          <a:p>
            <a:pPr eaLnBrk="1" hangingPunct="1">
              <a:lnSpc>
                <a:spcPct val="90000"/>
              </a:lnSpc>
            </a:pPr>
            <a:r>
              <a:rPr lang="en-US" altLang="en-US" sz="2400" dirty="0" smtClean="0">
                <a:solidFill>
                  <a:schemeClr val="tx1"/>
                </a:solidFill>
              </a:rPr>
              <a:t>It (fibula) rotates laterally and migrates proximally in dorsal flexion to accommodate a wide anterior part of the talus into the widened space, allowing more rotation and the syndesmosis is under more stress. </a:t>
            </a:r>
          </a:p>
          <a:p>
            <a:pPr eaLnBrk="1" hangingPunct="1">
              <a:lnSpc>
                <a:spcPct val="90000"/>
              </a:lnSpc>
            </a:pPr>
            <a:endParaRPr lang="en-US" altLang="en-US" sz="2400" dirty="0" smtClean="0">
              <a:solidFill>
                <a:schemeClr val="tx1"/>
              </a:solidFill>
            </a:endParaRPr>
          </a:p>
          <a:p>
            <a:pPr eaLnBrk="1" hangingPunct="1">
              <a:lnSpc>
                <a:spcPct val="90000"/>
              </a:lnSpc>
            </a:pPr>
            <a:r>
              <a:rPr lang="en-US" altLang="en-US" sz="2400" dirty="0">
                <a:solidFill>
                  <a:schemeClr val="tx1"/>
                </a:solidFill>
              </a:rPr>
              <a:t>Close JR et al 1956; </a:t>
            </a:r>
            <a:r>
              <a:rPr lang="en-US" altLang="en-US" sz="2400" dirty="0" err="1">
                <a:solidFill>
                  <a:schemeClr val="tx1"/>
                </a:solidFill>
              </a:rPr>
              <a:t>Weinert</a:t>
            </a:r>
            <a:r>
              <a:rPr lang="en-US" altLang="en-US" sz="2400" dirty="0">
                <a:solidFill>
                  <a:schemeClr val="tx1"/>
                </a:solidFill>
              </a:rPr>
              <a:t> CR Jr et al 1973</a:t>
            </a:r>
            <a:r>
              <a:rPr lang="en-US" altLang="en-US" sz="2400" dirty="0" smtClean="0">
                <a:solidFill>
                  <a:schemeClr val="tx1"/>
                </a:solidFill>
              </a:rPr>
              <a:t>  </a:t>
            </a:r>
          </a:p>
        </p:txBody>
      </p:sp>
    </p:spTree>
    <p:extLst>
      <p:ext uri="{BB962C8B-B14F-4D97-AF65-F5344CB8AC3E}">
        <p14:creationId xmlns:p14="http://schemas.microsoft.com/office/powerpoint/2010/main" val="224889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685800"/>
            <a:ext cx="64008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73317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1545" y="1952977"/>
            <a:ext cx="6316561" cy="2923823"/>
          </a:xfrm>
          <a:prstGeom prst="rect">
            <a:avLst/>
          </a:prstGeom>
        </p:spPr>
      </p:pic>
      <p:pic>
        <p:nvPicPr>
          <p:cNvPr id="3" name="Picture 2"/>
          <p:cNvPicPr>
            <a:picLocks noChangeAspect="1"/>
          </p:cNvPicPr>
          <p:nvPr/>
        </p:nvPicPr>
        <p:blipFill>
          <a:blip r:embed="rId3"/>
          <a:stretch>
            <a:fillRect/>
          </a:stretch>
        </p:blipFill>
        <p:spPr>
          <a:xfrm>
            <a:off x="6866466" y="1377244"/>
            <a:ext cx="4557889" cy="3646311"/>
          </a:xfrm>
          <a:prstGeom prst="rect">
            <a:avLst/>
          </a:prstGeom>
        </p:spPr>
      </p:pic>
    </p:spTree>
    <p:extLst>
      <p:ext uri="{BB962C8B-B14F-4D97-AF65-F5344CB8AC3E}">
        <p14:creationId xmlns:p14="http://schemas.microsoft.com/office/powerpoint/2010/main" val="12316604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the lateral ankle</a:t>
            </a:r>
            <a:endParaRPr lang="en-US" dirty="0"/>
          </a:p>
        </p:txBody>
      </p:sp>
      <p:sp>
        <p:nvSpPr>
          <p:cNvPr id="3" name="Content Placeholder 2"/>
          <p:cNvSpPr>
            <a:spLocks noGrp="1"/>
          </p:cNvSpPr>
          <p:nvPr>
            <p:ph idx="1"/>
          </p:nvPr>
        </p:nvSpPr>
        <p:spPr>
          <a:xfrm>
            <a:off x="1154954" y="1690689"/>
            <a:ext cx="8825659" cy="4969756"/>
          </a:xfrm>
        </p:spPr>
        <p:txBody>
          <a:bodyPr>
            <a:normAutofit fontScale="77500" lnSpcReduction="20000"/>
          </a:bodyPr>
          <a:lstStyle/>
          <a:p>
            <a:r>
              <a:rPr lang="en-US" dirty="0" smtClean="0"/>
              <a:t>Review anatomy:</a:t>
            </a:r>
          </a:p>
          <a:p>
            <a:endParaRPr lang="en-US" dirty="0"/>
          </a:p>
          <a:p>
            <a:r>
              <a:rPr lang="en-US" dirty="0" smtClean="0"/>
              <a:t>Palpation of the ligaments will be the most sensitive of your orthopedic evaluation. </a:t>
            </a:r>
          </a:p>
          <a:p>
            <a:endParaRPr lang="en-US" dirty="0" smtClean="0"/>
          </a:p>
          <a:p>
            <a:r>
              <a:rPr lang="en-US" dirty="0" smtClean="0"/>
              <a:t>Find the styloid process palpate look for pain along the tip or at the growth plate in a young person. </a:t>
            </a:r>
          </a:p>
          <a:p>
            <a:endParaRPr lang="en-US" dirty="0" smtClean="0"/>
          </a:p>
          <a:p>
            <a:r>
              <a:rPr lang="en-US" dirty="0" smtClean="0"/>
              <a:t>Directly inferior to the styloid will be the </a:t>
            </a:r>
            <a:r>
              <a:rPr lang="en-US" dirty="0" err="1" smtClean="0"/>
              <a:t>calcaneofibular</a:t>
            </a:r>
            <a:r>
              <a:rPr lang="en-US" dirty="0" smtClean="0"/>
              <a:t> ligament  </a:t>
            </a:r>
          </a:p>
          <a:p>
            <a:endParaRPr lang="en-US" dirty="0" smtClean="0"/>
          </a:p>
          <a:p>
            <a:r>
              <a:rPr lang="en-US" dirty="0" smtClean="0"/>
              <a:t>Anterior to the styloid process will be the anterior talofibular ligament</a:t>
            </a:r>
          </a:p>
          <a:p>
            <a:endParaRPr lang="en-US" dirty="0" smtClean="0"/>
          </a:p>
          <a:p>
            <a:r>
              <a:rPr lang="en-US" dirty="0" smtClean="0"/>
              <a:t>Posterior to the styloid process will be the posterior talofibular ligament</a:t>
            </a:r>
            <a:endParaRPr lang="en-US" dirty="0"/>
          </a:p>
        </p:txBody>
      </p:sp>
    </p:spTree>
    <p:extLst>
      <p:ext uri="{BB962C8B-B14F-4D97-AF65-F5344CB8AC3E}">
        <p14:creationId xmlns:p14="http://schemas.microsoft.com/office/powerpoint/2010/main" val="274876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2515" y="676239"/>
            <a:ext cx="11241163" cy="5393434"/>
          </a:xfrm>
          <a:prstGeom prst="rect">
            <a:avLst/>
          </a:prstGeom>
        </p:spPr>
      </p:pic>
    </p:spTree>
    <p:extLst>
      <p:ext uri="{BB962C8B-B14F-4D97-AF65-F5344CB8AC3E}">
        <p14:creationId xmlns:p14="http://schemas.microsoft.com/office/powerpoint/2010/main" val="33518567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p:txBody>
          <a:bodyPr/>
          <a:lstStyle/>
          <a:p>
            <a:pPr algn="ctr">
              <a:defRPr/>
            </a:pPr>
            <a:r>
              <a:rPr lang="en-US" altLang="en-US" smtClean="0">
                <a:solidFill>
                  <a:schemeClr val="accent1">
                    <a:satMod val="150000"/>
                  </a:schemeClr>
                </a:solidFill>
              </a:rPr>
              <a:t>High Ankle Sprains </a:t>
            </a:r>
          </a:p>
        </p:txBody>
      </p:sp>
      <p:sp>
        <p:nvSpPr>
          <p:cNvPr id="20483" name="Rectangle 3"/>
          <p:cNvSpPr>
            <a:spLocks noGrp="1" noRot="1" noChangeArrowheads="1"/>
          </p:cNvSpPr>
          <p:nvPr>
            <p:ph idx="1"/>
          </p:nvPr>
        </p:nvSpPr>
        <p:spPr/>
        <p:txBody>
          <a:bodyPr>
            <a:normAutofit/>
          </a:bodyPr>
          <a:lstStyle/>
          <a:p>
            <a:pPr eaLnBrk="1" hangingPunct="1"/>
            <a:r>
              <a:rPr lang="en-US" altLang="en-US" sz="2400" dirty="0" smtClean="0">
                <a:solidFill>
                  <a:schemeClr val="tx1"/>
                </a:solidFill>
              </a:rPr>
              <a:t>High ankle sprain is caused by excessive external rotation of the foot with dorsiflexion and eversion </a:t>
            </a:r>
            <a:r>
              <a:rPr lang="en-US" altLang="en-US" sz="2400" dirty="0">
                <a:solidFill>
                  <a:schemeClr val="tx1"/>
                </a:solidFill>
              </a:rPr>
              <a:t>(Wolfe et al.,2001; </a:t>
            </a:r>
            <a:r>
              <a:rPr lang="en-US" altLang="en-US" sz="2400" dirty="0" err="1">
                <a:solidFill>
                  <a:schemeClr val="tx1"/>
                </a:solidFill>
              </a:rPr>
              <a:t>Xenos</a:t>
            </a:r>
            <a:r>
              <a:rPr lang="en-US" altLang="en-US" sz="2400" dirty="0">
                <a:solidFill>
                  <a:schemeClr val="tx1"/>
                </a:solidFill>
              </a:rPr>
              <a:t> et al., 1995)</a:t>
            </a:r>
          </a:p>
          <a:p>
            <a:pPr eaLnBrk="1" hangingPunct="1"/>
            <a:endParaRPr lang="en-US" altLang="en-US" sz="2400" dirty="0">
              <a:solidFill>
                <a:schemeClr val="tx1"/>
              </a:solidFill>
            </a:endParaRPr>
          </a:p>
          <a:p>
            <a:pPr eaLnBrk="1" hangingPunct="1"/>
            <a:r>
              <a:rPr lang="en-US" altLang="en-US" sz="2400" dirty="0" smtClean="0">
                <a:solidFill>
                  <a:schemeClr val="tx1"/>
                </a:solidFill>
              </a:rPr>
              <a:t>Another mechanism that stresses the  Anterior Tibiofibular ligament is planted foot with internal rotation of the body and hip </a:t>
            </a:r>
            <a:r>
              <a:rPr lang="en-US" altLang="en-US" sz="2400" dirty="0">
                <a:solidFill>
                  <a:schemeClr val="tx1"/>
                </a:solidFill>
              </a:rPr>
              <a:t>(Wei et al.,2011)</a:t>
            </a:r>
            <a:r>
              <a:rPr lang="en-US" altLang="en-US" sz="2400" dirty="0" smtClean="0">
                <a:solidFill>
                  <a:schemeClr val="tx1"/>
                </a:solidFill>
              </a:rPr>
              <a:t>  </a:t>
            </a:r>
          </a:p>
        </p:txBody>
      </p:sp>
    </p:spTree>
    <p:extLst>
      <p:ext uri="{BB962C8B-B14F-4D97-AF65-F5344CB8AC3E}">
        <p14:creationId xmlns:p14="http://schemas.microsoft.com/office/powerpoint/2010/main" val="193699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anim calcmode="lin" valueType="num">
                                      <p:cBhvr additive="base">
                                        <p:cTn id="13"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70" y="964475"/>
            <a:ext cx="7717901" cy="5201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832453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p:txBody>
          <a:bodyPr/>
          <a:lstStyle/>
          <a:p>
            <a:pPr algn="ctr">
              <a:defRPr/>
            </a:pPr>
            <a:r>
              <a:rPr lang="en-US" altLang="en-US" smtClean="0">
                <a:solidFill>
                  <a:schemeClr val="accent1">
                    <a:satMod val="150000"/>
                  </a:schemeClr>
                </a:solidFill>
              </a:rPr>
              <a:t>High Ankle Sprains</a:t>
            </a:r>
          </a:p>
        </p:txBody>
      </p:sp>
      <p:sp>
        <p:nvSpPr>
          <p:cNvPr id="18435" name="Rectangle 3"/>
          <p:cNvSpPr>
            <a:spLocks noGrp="1" noRot="1" noChangeArrowheads="1"/>
          </p:cNvSpPr>
          <p:nvPr>
            <p:ph idx="1"/>
          </p:nvPr>
        </p:nvSpPr>
        <p:spPr/>
        <p:txBody>
          <a:bodyPr>
            <a:normAutofit/>
          </a:bodyPr>
          <a:lstStyle/>
          <a:p>
            <a:pPr eaLnBrk="1" hangingPunct="1"/>
            <a:r>
              <a:rPr lang="en-US" altLang="en-US" sz="2400" dirty="0" smtClean="0">
                <a:solidFill>
                  <a:schemeClr val="tx1"/>
                </a:solidFill>
              </a:rPr>
              <a:t>The distal tibiofibular syndesmosis contains 5 ligaments, the anterior inferior tibiofibular ligament (AITFL), posterior inferior tibiofibular ligament (PITFL), interosseous ligament (IOL), transverse tibiofibular ligament (TTFL), and the posterior intermalleolar ligament (PIML) </a:t>
            </a:r>
          </a:p>
        </p:txBody>
      </p:sp>
    </p:spTree>
    <p:extLst>
      <p:ext uri="{BB962C8B-B14F-4D97-AF65-F5344CB8AC3E}">
        <p14:creationId xmlns:p14="http://schemas.microsoft.com/office/powerpoint/2010/main" val="281696671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524000"/>
            <a:ext cx="64008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4695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of FAI</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FABER: the examined leg is placed with the foot just proximal to the contralateral knee joint, </a:t>
            </a:r>
            <a:endParaRPr lang="en-US" dirty="0" smtClean="0"/>
          </a:p>
          <a:p>
            <a:endParaRPr lang="en-US" dirty="0" smtClean="0"/>
          </a:p>
          <a:p>
            <a:r>
              <a:rPr lang="en-US" dirty="0" smtClean="0"/>
              <a:t>The </a:t>
            </a:r>
            <a:r>
              <a:rPr lang="en-US" dirty="0"/>
              <a:t>hip is moved into a combined flexion, abduction and external rotation </a:t>
            </a:r>
            <a:r>
              <a:rPr lang="en-US" dirty="0" smtClean="0"/>
              <a:t>position.</a:t>
            </a:r>
          </a:p>
          <a:p>
            <a:endParaRPr lang="en-US" dirty="0" smtClean="0"/>
          </a:p>
          <a:p>
            <a:r>
              <a:rPr lang="en-US" dirty="0" smtClean="0"/>
              <a:t>The </a:t>
            </a:r>
            <a:r>
              <a:rPr lang="en-US" dirty="0"/>
              <a:t>examiner places a hand on the contralateral side of the pelvis to minimize pelvic rotation;</a:t>
            </a:r>
          </a:p>
        </p:txBody>
      </p:sp>
      <p:pic>
        <p:nvPicPr>
          <p:cNvPr id="5" name="Content Placeholder 4"/>
          <p:cNvPicPr>
            <a:picLocks noGrp="1" noChangeAspect="1"/>
          </p:cNvPicPr>
          <p:nvPr>
            <p:ph sz="half" idx="2"/>
          </p:nvPr>
        </p:nvPicPr>
        <p:blipFill rotWithShape="1">
          <a:blip r:embed="rId2"/>
          <a:srcRect l="67185" b="57087"/>
          <a:stretch/>
        </p:blipFill>
        <p:spPr>
          <a:xfrm>
            <a:off x="7338444" y="2043721"/>
            <a:ext cx="4015356" cy="3233673"/>
          </a:xfrm>
          <a:prstGeom prst="rect">
            <a:avLst/>
          </a:prstGeom>
        </p:spPr>
      </p:pic>
    </p:spTree>
    <p:extLst>
      <p:ext uri="{BB962C8B-B14F-4D97-AF65-F5344CB8AC3E}">
        <p14:creationId xmlns:p14="http://schemas.microsoft.com/office/powerpoint/2010/main" val="347778616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Perform a Lumbar examination: looking for signs of low back dysfunction, pelvic dysfunction, neurologic signs etc…</a:t>
            </a:r>
          </a:p>
          <a:p>
            <a:endParaRPr lang="en-US" dirty="0"/>
          </a:p>
          <a:p>
            <a:r>
              <a:rPr lang="en-US" dirty="0" smtClean="0"/>
              <a:t>Perform a hip examination looking for Impingement syndrome, labral injuries, bursitis, tendonitis, restricted hip flexion, internal rotation etc…</a:t>
            </a:r>
          </a:p>
          <a:p>
            <a:endParaRPr lang="en-US" dirty="0" smtClean="0"/>
          </a:p>
          <a:p>
            <a:r>
              <a:rPr lang="en-US" dirty="0" smtClean="0"/>
              <a:t>Look for hyperpronation syndrome in the foot specifically one side more than the other</a:t>
            </a:r>
          </a:p>
          <a:p>
            <a:endParaRPr lang="en-US" dirty="0" smtClean="0"/>
          </a:p>
          <a:p>
            <a:r>
              <a:rPr lang="en-US" dirty="0" smtClean="0"/>
              <a:t>Look for restricted motion in the tibia, internal and external rotation, often associated with hyperpronation. </a:t>
            </a:r>
            <a:endParaRPr lang="en-US" dirty="0"/>
          </a:p>
        </p:txBody>
      </p:sp>
    </p:spTree>
    <p:extLst>
      <p:ext uri="{BB962C8B-B14F-4D97-AF65-F5344CB8AC3E}">
        <p14:creationId xmlns:p14="http://schemas.microsoft.com/office/powerpoint/2010/main" val="18816624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normAutofit/>
          </a:bodyPr>
          <a:lstStyle/>
          <a:p>
            <a:r>
              <a:rPr lang="en-US" dirty="0" smtClean="0"/>
              <a:t>Normalize torso, low back, pelvis, and hip motion restrictions. </a:t>
            </a:r>
          </a:p>
          <a:p>
            <a:endParaRPr lang="en-US" dirty="0"/>
          </a:p>
          <a:p>
            <a:r>
              <a:rPr lang="en-US" dirty="0" smtClean="0"/>
              <a:t>Normalize tibial rotation restrictions</a:t>
            </a:r>
          </a:p>
          <a:p>
            <a:endParaRPr lang="en-US" dirty="0"/>
          </a:p>
          <a:p>
            <a:r>
              <a:rPr lang="en-US" dirty="0" smtClean="0"/>
              <a:t>Soft tissue to restricted areas consider that many of the injuries to the knee come from a frontal plane movement. Some of the injuries described today have a valgus defect associated with their onset. </a:t>
            </a:r>
          </a:p>
          <a:p>
            <a:r>
              <a:rPr lang="en-US" dirty="0" smtClean="0"/>
              <a:t>If stability is needed use of specific braces or taping to unload the injured tissue. </a:t>
            </a:r>
            <a:endParaRPr lang="en-US" dirty="0"/>
          </a:p>
        </p:txBody>
      </p:sp>
    </p:spTree>
    <p:extLst>
      <p:ext uri="{BB962C8B-B14F-4D97-AF65-F5344CB8AC3E}">
        <p14:creationId xmlns:p14="http://schemas.microsoft.com/office/powerpoint/2010/main" val="17117903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Rehabilitation</a:t>
            </a:r>
            <a:endParaRPr lang="en-US" dirty="0"/>
          </a:p>
        </p:txBody>
      </p:sp>
      <p:sp>
        <p:nvSpPr>
          <p:cNvPr id="3" name="Content Placeholder 2"/>
          <p:cNvSpPr>
            <a:spLocks noGrp="1"/>
          </p:cNvSpPr>
          <p:nvPr>
            <p:ph idx="1"/>
          </p:nvPr>
        </p:nvSpPr>
        <p:spPr>
          <a:xfrm>
            <a:off x="1104293" y="1595718"/>
            <a:ext cx="8946541" cy="4195481"/>
          </a:xfrm>
        </p:spPr>
        <p:txBody>
          <a:bodyPr>
            <a:noAutofit/>
          </a:bodyPr>
          <a:lstStyle/>
          <a:p>
            <a:r>
              <a:rPr lang="en-US" sz="2400" dirty="0" smtClean="0"/>
              <a:t>Chan MKY et al </a:t>
            </a:r>
            <a:r>
              <a:rPr lang="en-US" sz="2400" dirty="0">
                <a:hlinkClick r:id="rId2"/>
              </a:rPr>
              <a:t>BMC </a:t>
            </a:r>
            <a:r>
              <a:rPr lang="en-US" sz="2400" dirty="0" err="1">
                <a:hlinkClick r:id="rId2"/>
              </a:rPr>
              <a:t>Musculoskelet</a:t>
            </a:r>
            <a:r>
              <a:rPr lang="en-US" sz="2400" dirty="0">
                <a:hlinkClick r:id="rId2"/>
              </a:rPr>
              <a:t> </a:t>
            </a:r>
            <a:r>
              <a:rPr lang="en-US" sz="2400" dirty="0" err="1">
                <a:hlinkClick r:id="rId2"/>
              </a:rPr>
              <a:t>Disord</a:t>
            </a:r>
            <a:r>
              <a:rPr lang="en-US" sz="2400" dirty="0"/>
              <a:t>. 2017</a:t>
            </a:r>
          </a:p>
          <a:p>
            <a:endParaRPr lang="en-US" sz="2400" dirty="0" smtClean="0"/>
          </a:p>
          <a:p>
            <a:r>
              <a:rPr lang="en-US" sz="2400" dirty="0" smtClean="0"/>
              <a:t>Tested hip muscle contraction with bracing vs without bracing during 3 exercises. </a:t>
            </a:r>
          </a:p>
          <a:p>
            <a:endParaRPr lang="en-US" sz="2400" dirty="0"/>
          </a:p>
          <a:p>
            <a:r>
              <a:rPr lang="en-US" sz="2400" dirty="0" smtClean="0"/>
              <a:t>Tested upper glut, lower glut, glut medius and bicep femoris activation during 2 versions of the clam shell and prone hip extension. </a:t>
            </a:r>
          </a:p>
          <a:p>
            <a:r>
              <a:rPr lang="en-US" sz="2400" dirty="0" smtClean="0"/>
              <a:t>When abdominal bracing was performed increased %MCV occurred of the above musculature vs no bracing</a:t>
            </a:r>
            <a:endParaRPr lang="en-US" sz="2400" dirty="0"/>
          </a:p>
        </p:txBody>
      </p:sp>
    </p:spTree>
    <p:extLst>
      <p:ext uri="{BB962C8B-B14F-4D97-AF65-F5344CB8AC3E}">
        <p14:creationId xmlns:p14="http://schemas.microsoft.com/office/powerpoint/2010/main" val="152361227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Rehabilitation</a:t>
            </a:r>
            <a:endParaRPr lang="en-US" dirty="0"/>
          </a:p>
        </p:txBody>
      </p:sp>
      <p:sp>
        <p:nvSpPr>
          <p:cNvPr id="3" name="Content Placeholder 2"/>
          <p:cNvSpPr>
            <a:spLocks noGrp="1"/>
          </p:cNvSpPr>
          <p:nvPr>
            <p:ph idx="1"/>
          </p:nvPr>
        </p:nvSpPr>
        <p:spPr/>
        <p:txBody>
          <a:bodyPr/>
          <a:lstStyle/>
          <a:p>
            <a:r>
              <a:rPr lang="en-US" dirty="0" smtClean="0"/>
              <a:t>From a biomechanical perspective, control of the lordosis during loaded activities such as squatting, running, jumping, and cutting is important to distribute forces efficiently between trunk the lower limbs and as well as to increase the tolerance of shear and compressive forces on the lumbar spine</a:t>
            </a:r>
          </a:p>
          <a:p>
            <a:endParaRPr lang="en-US" dirty="0"/>
          </a:p>
          <a:p>
            <a:endParaRPr lang="en-US" dirty="0" smtClean="0"/>
          </a:p>
          <a:p>
            <a:endParaRPr lang="en-US" dirty="0"/>
          </a:p>
          <a:p>
            <a:r>
              <a:rPr lang="en-US" sz="1350" dirty="0"/>
              <a:t>Hides JA et al Journal of Athletic Training 2017, </a:t>
            </a:r>
            <a:r>
              <a:rPr lang="en-US" sz="1350" dirty="0" err="1"/>
              <a:t>Aspden</a:t>
            </a:r>
            <a:r>
              <a:rPr lang="en-US" sz="1350" dirty="0"/>
              <a:t> RM et al </a:t>
            </a:r>
            <a:r>
              <a:rPr lang="en-US" sz="1350" dirty="0" err="1"/>
              <a:t>Clin</a:t>
            </a:r>
            <a:r>
              <a:rPr lang="en-US" sz="1350" dirty="0"/>
              <a:t> </a:t>
            </a:r>
            <a:r>
              <a:rPr lang="en-US" sz="1350" dirty="0" err="1"/>
              <a:t>Anat</a:t>
            </a:r>
            <a:r>
              <a:rPr lang="en-US" sz="1350" dirty="0"/>
              <a:t> 1992, Claus AP et al Spine 2009, </a:t>
            </a:r>
            <a:r>
              <a:rPr lang="en-US" sz="1350" dirty="0" err="1"/>
              <a:t>Bogduk</a:t>
            </a:r>
            <a:r>
              <a:rPr lang="en-US" sz="1350" dirty="0"/>
              <a:t> N et al Clinical Anatomy of the Lumbar spine and Sacrum 2005 </a:t>
            </a:r>
          </a:p>
        </p:txBody>
      </p:sp>
    </p:spTree>
    <p:extLst>
      <p:ext uri="{BB962C8B-B14F-4D97-AF65-F5344CB8AC3E}">
        <p14:creationId xmlns:p14="http://schemas.microsoft.com/office/powerpoint/2010/main" val="299277626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Rehabilitation</a:t>
            </a:r>
            <a:endParaRPr lang="en-US" dirty="0"/>
          </a:p>
        </p:txBody>
      </p:sp>
      <p:sp>
        <p:nvSpPr>
          <p:cNvPr id="3" name="Content Placeholder 2"/>
          <p:cNvSpPr>
            <a:spLocks noGrp="1"/>
          </p:cNvSpPr>
          <p:nvPr>
            <p:ph idx="1"/>
          </p:nvPr>
        </p:nvSpPr>
        <p:spPr/>
        <p:txBody>
          <a:bodyPr>
            <a:noAutofit/>
          </a:bodyPr>
          <a:lstStyle/>
          <a:p>
            <a:r>
              <a:rPr lang="en-US" sz="2400" dirty="0"/>
              <a:t>Chan MKY et al </a:t>
            </a:r>
            <a:r>
              <a:rPr lang="en-US" sz="2400" dirty="0">
                <a:hlinkClick r:id="rId2"/>
              </a:rPr>
              <a:t>BMC </a:t>
            </a:r>
            <a:r>
              <a:rPr lang="en-US" sz="2400" dirty="0" err="1">
                <a:hlinkClick r:id="rId2"/>
              </a:rPr>
              <a:t>Musculoskelet</a:t>
            </a:r>
            <a:r>
              <a:rPr lang="en-US" sz="2400" dirty="0">
                <a:hlinkClick r:id="rId2"/>
              </a:rPr>
              <a:t> </a:t>
            </a:r>
            <a:r>
              <a:rPr lang="en-US" sz="2400" dirty="0" err="1">
                <a:hlinkClick r:id="rId2"/>
              </a:rPr>
              <a:t>Disord</a:t>
            </a:r>
            <a:r>
              <a:rPr lang="en-US" sz="2400" dirty="0"/>
              <a:t>. </a:t>
            </a:r>
            <a:r>
              <a:rPr lang="en-US" sz="2400" dirty="0" smtClean="0"/>
              <a:t>2017 </a:t>
            </a:r>
            <a:r>
              <a:rPr lang="en-US" sz="2400" dirty="0" err="1" smtClean="0"/>
              <a:t>cont</a:t>
            </a:r>
            <a:r>
              <a:rPr lang="en-US" sz="2400" dirty="0" smtClean="0"/>
              <a:t>:</a:t>
            </a:r>
          </a:p>
          <a:p>
            <a:endParaRPr lang="en-US" sz="2400" dirty="0"/>
          </a:p>
          <a:p>
            <a:r>
              <a:rPr lang="en-US" sz="2400" dirty="0" smtClean="0"/>
              <a:t>“The </a:t>
            </a:r>
            <a:r>
              <a:rPr lang="en-US" sz="2400" dirty="0" err="1"/>
              <a:t>GMed</a:t>
            </a:r>
            <a:r>
              <a:rPr lang="en-US" sz="2400" dirty="0"/>
              <a:t>, </a:t>
            </a:r>
            <a:r>
              <a:rPr lang="en-US" sz="2400" dirty="0" err="1"/>
              <a:t>GMax</a:t>
            </a:r>
            <a:r>
              <a:rPr lang="en-US" sz="2400" dirty="0"/>
              <a:t> and BF all have the muscle origin and attachment at various parts of the innominate bone and the </a:t>
            </a:r>
            <a:r>
              <a:rPr lang="en-US" sz="2400" dirty="0" smtClean="0"/>
              <a:t>femur”</a:t>
            </a:r>
          </a:p>
          <a:p>
            <a:endParaRPr lang="en-US" sz="2400" dirty="0" smtClean="0"/>
          </a:p>
          <a:p>
            <a:r>
              <a:rPr lang="en-US" sz="2400" dirty="0" smtClean="0"/>
              <a:t>“These </a:t>
            </a:r>
            <a:r>
              <a:rPr lang="en-US" sz="2400" dirty="0"/>
              <a:t>findings indicated that the unwanted pelvic movements, which might contribute to the composite movement during hip exercises, would be minimized with abdominal core </a:t>
            </a:r>
            <a:r>
              <a:rPr lang="en-US" sz="2400" dirty="0" smtClean="0"/>
              <a:t>activation”</a:t>
            </a:r>
            <a:endParaRPr lang="en-US" sz="2400" dirty="0"/>
          </a:p>
          <a:p>
            <a:endParaRPr lang="en-US" sz="2400" dirty="0"/>
          </a:p>
        </p:txBody>
      </p:sp>
    </p:spTree>
    <p:extLst>
      <p:ext uri="{BB962C8B-B14F-4D97-AF65-F5344CB8AC3E}">
        <p14:creationId xmlns:p14="http://schemas.microsoft.com/office/powerpoint/2010/main" val="177818145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0131425" cy="1456267"/>
          </a:xfrm>
        </p:spPr>
        <p:txBody>
          <a:bodyPr/>
          <a:lstStyle/>
          <a:p>
            <a:r>
              <a:rPr lang="en-US" dirty="0" smtClean="0"/>
              <a:t>Rehabilitation</a:t>
            </a:r>
            <a:endParaRPr lang="en-US" dirty="0"/>
          </a:p>
        </p:txBody>
      </p:sp>
      <p:sp>
        <p:nvSpPr>
          <p:cNvPr id="3" name="Content Placeholder 2"/>
          <p:cNvSpPr>
            <a:spLocks noGrp="1"/>
          </p:cNvSpPr>
          <p:nvPr>
            <p:ph idx="1"/>
          </p:nvPr>
        </p:nvSpPr>
        <p:spPr>
          <a:xfrm>
            <a:off x="1168626" y="1190769"/>
            <a:ext cx="8946541" cy="4195481"/>
          </a:xfrm>
        </p:spPr>
        <p:txBody>
          <a:bodyPr>
            <a:noAutofit/>
          </a:bodyPr>
          <a:lstStyle/>
          <a:p>
            <a:r>
              <a:rPr lang="en-US" sz="2400" dirty="0"/>
              <a:t>Chan MKY et al </a:t>
            </a:r>
            <a:r>
              <a:rPr lang="en-US" sz="2400" dirty="0">
                <a:hlinkClick r:id="rId2"/>
              </a:rPr>
              <a:t>BMC </a:t>
            </a:r>
            <a:r>
              <a:rPr lang="en-US" sz="2400" dirty="0" err="1">
                <a:hlinkClick r:id="rId2"/>
              </a:rPr>
              <a:t>Musculoskelet</a:t>
            </a:r>
            <a:r>
              <a:rPr lang="en-US" sz="2400" dirty="0">
                <a:hlinkClick r:id="rId2"/>
              </a:rPr>
              <a:t> </a:t>
            </a:r>
            <a:r>
              <a:rPr lang="en-US" sz="2400" dirty="0" err="1">
                <a:hlinkClick r:id="rId2"/>
              </a:rPr>
              <a:t>Disord</a:t>
            </a:r>
            <a:r>
              <a:rPr lang="en-US" sz="2400" dirty="0"/>
              <a:t>. 2017 </a:t>
            </a:r>
            <a:r>
              <a:rPr lang="en-US" sz="2400" dirty="0" err="1"/>
              <a:t>cont</a:t>
            </a:r>
            <a:r>
              <a:rPr lang="en-US" sz="2400" dirty="0" smtClean="0"/>
              <a:t>:</a:t>
            </a:r>
          </a:p>
          <a:p>
            <a:endParaRPr lang="en-US" sz="2400" dirty="0" smtClean="0"/>
          </a:p>
          <a:p>
            <a:r>
              <a:rPr lang="en-US" sz="2400" dirty="0" smtClean="0"/>
              <a:t>“The </a:t>
            </a:r>
            <a:r>
              <a:rPr lang="en-US" sz="2400" dirty="0"/>
              <a:t>promotion of hip muscles activity in enhanced core condition is independent of the type of hip exercises</a:t>
            </a:r>
            <a:r>
              <a:rPr lang="en-US" sz="2400" dirty="0" smtClean="0"/>
              <a:t>.”</a:t>
            </a:r>
          </a:p>
          <a:p>
            <a:endParaRPr lang="en-US" sz="2400" dirty="0" smtClean="0"/>
          </a:p>
          <a:p>
            <a:r>
              <a:rPr lang="en-US" sz="2400" dirty="0" smtClean="0"/>
              <a:t>“The </a:t>
            </a:r>
            <a:r>
              <a:rPr lang="en-US" sz="2400" dirty="0"/>
              <a:t>present findings suggest the potential benefit of abdominal core activation in enhancing the strengthening effect of exercises for rehabilitation of the lower limbs</a:t>
            </a:r>
            <a:r>
              <a:rPr lang="en-US" sz="2400" dirty="0" smtClean="0"/>
              <a:t>.”</a:t>
            </a:r>
          </a:p>
          <a:p>
            <a:endParaRPr lang="en-US" sz="2400" dirty="0"/>
          </a:p>
          <a:p>
            <a:r>
              <a:rPr lang="en-US" sz="2400" dirty="0" smtClean="0"/>
              <a:t>“More </a:t>
            </a:r>
            <a:r>
              <a:rPr lang="en-US" sz="2400" dirty="0"/>
              <a:t>enhancement in hip activation is correlated to higher physical activity </a:t>
            </a:r>
            <a:r>
              <a:rPr lang="en-US" sz="2400" dirty="0" smtClean="0"/>
              <a:t>level”</a:t>
            </a:r>
            <a:endParaRPr lang="en-US" sz="2400" dirty="0"/>
          </a:p>
        </p:txBody>
      </p:sp>
    </p:spTree>
    <p:extLst>
      <p:ext uri="{BB962C8B-B14F-4D97-AF65-F5344CB8AC3E}">
        <p14:creationId xmlns:p14="http://schemas.microsoft.com/office/powerpoint/2010/main" val="290686032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Rehabilitation</a:t>
            </a:r>
          </a:p>
        </p:txBody>
      </p:sp>
      <p:sp>
        <p:nvSpPr>
          <p:cNvPr id="3" name="Content Placeholder 2"/>
          <p:cNvSpPr>
            <a:spLocks noGrp="1"/>
          </p:cNvSpPr>
          <p:nvPr>
            <p:ph idx="1"/>
          </p:nvPr>
        </p:nvSpPr>
        <p:spPr/>
        <p:txBody>
          <a:bodyPr>
            <a:normAutofit/>
          </a:bodyPr>
          <a:lstStyle/>
          <a:p>
            <a:r>
              <a:rPr lang="en-US" sz="2400" dirty="0" smtClean="0">
                <a:solidFill>
                  <a:schemeClr val="tx1"/>
                </a:solidFill>
                <a:hlinkClick r:id="rId2"/>
              </a:rPr>
              <a:t>Tsang SMH</a:t>
            </a:r>
            <a:r>
              <a:rPr lang="en-US" sz="2400" dirty="0" smtClean="0">
                <a:solidFill>
                  <a:schemeClr val="tx1"/>
                </a:solidFill>
              </a:rPr>
              <a:t> et al </a:t>
            </a:r>
            <a:r>
              <a:rPr lang="en-US" sz="2400" baseline="30000" dirty="0" smtClean="0">
                <a:solidFill>
                  <a:schemeClr val="tx1"/>
                </a:solidFill>
              </a:rPr>
              <a:t> </a:t>
            </a:r>
            <a:r>
              <a:rPr lang="en-US" sz="2400" u="sng" dirty="0">
                <a:hlinkClick r:id="rId3" tooltip="Journal of electromyography and kinesiology : official journal of the International Society of Electrophysiological Kinesiology."/>
              </a:rPr>
              <a:t>J </a:t>
            </a:r>
            <a:r>
              <a:rPr lang="en-US" sz="2400" u="sng" dirty="0" err="1">
                <a:hlinkClick r:id="rId3" tooltip="Journal of electromyography and kinesiology : official journal of the International Society of Electrophysiological Kinesiology."/>
              </a:rPr>
              <a:t>Electromyogr</a:t>
            </a:r>
            <a:r>
              <a:rPr lang="en-US" sz="2400" u="sng" dirty="0">
                <a:hlinkClick r:id="rId3" tooltip="Journal of electromyography and kinesiology : official journal of the International Society of Electrophysiological Kinesiology."/>
              </a:rPr>
              <a:t> </a:t>
            </a:r>
            <a:r>
              <a:rPr lang="en-US" sz="2400" u="sng" dirty="0" err="1">
                <a:hlinkClick r:id="rId3" tooltip="Journal of electromyography and kinesiology : official journal of the International Society of Electrophysiological Kinesiology."/>
              </a:rPr>
              <a:t>Kinesiol</a:t>
            </a:r>
            <a:r>
              <a:rPr lang="en-US" sz="2400" u="sng" dirty="0">
                <a:hlinkClick r:id="rId3" tooltip="Journal of electromyography and kinesiology : official journal of the International Society of Electrophysiological Kinesiology."/>
              </a:rPr>
              <a:t>.</a:t>
            </a:r>
            <a:r>
              <a:rPr lang="en-US" sz="2400" dirty="0"/>
              <a:t> 2018 </a:t>
            </a:r>
            <a:r>
              <a:rPr lang="en-US" sz="2400" baseline="30000" dirty="0" smtClean="0">
                <a:solidFill>
                  <a:schemeClr val="tx1"/>
                </a:solidFill>
              </a:rPr>
              <a:t> </a:t>
            </a:r>
          </a:p>
          <a:p>
            <a:endParaRPr lang="en-US" sz="2400" baseline="30000" dirty="0">
              <a:solidFill>
                <a:schemeClr val="tx1"/>
              </a:solidFill>
            </a:endParaRPr>
          </a:p>
          <a:p>
            <a:r>
              <a:rPr lang="en-US" sz="2400" dirty="0" smtClean="0"/>
              <a:t>“Enhanced </a:t>
            </a:r>
            <a:r>
              <a:rPr lang="en-US" sz="2400" dirty="0"/>
              <a:t>IO/</a:t>
            </a:r>
            <a:r>
              <a:rPr lang="en-US" sz="2400" dirty="0" err="1"/>
              <a:t>TrA</a:t>
            </a:r>
            <a:r>
              <a:rPr lang="en-US" sz="2400" dirty="0"/>
              <a:t> contraction resulted in significantly greater activity in gluteus maximus, gluteus medius and bicep femoris at various phases of hip extension and clam exercises, single leg sit-to-stand and pelvic drop </a:t>
            </a:r>
            <a:r>
              <a:rPr lang="en-US" sz="2400" dirty="0" smtClean="0"/>
              <a:t>exercise” </a:t>
            </a:r>
          </a:p>
          <a:p>
            <a:endParaRPr lang="en-US" sz="2400" dirty="0">
              <a:solidFill>
                <a:schemeClr val="tx1"/>
              </a:solidFill>
            </a:endParaRPr>
          </a:p>
          <a:p>
            <a:r>
              <a:rPr lang="en-US" sz="2400" dirty="0" smtClean="0"/>
              <a:t>“These </a:t>
            </a:r>
            <a:r>
              <a:rPr lang="en-US" sz="2400" dirty="0"/>
              <a:t>findings indicate the presence of </a:t>
            </a:r>
            <a:r>
              <a:rPr lang="en-US" sz="2400" dirty="0" err="1"/>
              <a:t>coactivation</a:t>
            </a:r>
            <a:r>
              <a:rPr lang="en-US" sz="2400" dirty="0"/>
              <a:t> of the abdominal and hip muscles when performing the free active hip exercises. </a:t>
            </a:r>
            <a:r>
              <a:rPr lang="en-US" sz="2400" dirty="0" smtClean="0"/>
              <a:t>”</a:t>
            </a:r>
            <a:endParaRPr lang="en-US" sz="2400" dirty="0">
              <a:solidFill>
                <a:schemeClr val="tx1"/>
              </a:solidFill>
            </a:endParaRPr>
          </a:p>
        </p:txBody>
      </p:sp>
    </p:spTree>
    <p:extLst>
      <p:ext uri="{BB962C8B-B14F-4D97-AF65-F5344CB8AC3E}">
        <p14:creationId xmlns:p14="http://schemas.microsoft.com/office/powerpoint/2010/main" val="236559708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altLang="en-US" smtClean="0"/>
              <a:t>Rehabilitation</a:t>
            </a:r>
          </a:p>
        </p:txBody>
      </p:sp>
      <p:sp>
        <p:nvSpPr>
          <p:cNvPr id="80899" name="Content Placeholder 2"/>
          <p:cNvSpPr>
            <a:spLocks noGrp="1"/>
          </p:cNvSpPr>
          <p:nvPr>
            <p:ph idx="1"/>
          </p:nvPr>
        </p:nvSpPr>
        <p:spPr/>
        <p:txBody>
          <a:bodyPr/>
          <a:lstStyle/>
          <a:p>
            <a:pPr eaLnBrk="1" hangingPunct="1"/>
            <a:r>
              <a:rPr lang="en-US" altLang="en-US" smtClean="0"/>
              <a:t>Improving  the utilization of the </a:t>
            </a:r>
            <a:r>
              <a:rPr lang="en-US" altLang="en-US" b="1" u="sng" smtClean="0"/>
              <a:t>hip musculature </a:t>
            </a:r>
            <a:r>
              <a:rPr lang="en-US" altLang="en-US" smtClean="0"/>
              <a:t>during the </a:t>
            </a:r>
            <a:r>
              <a:rPr lang="en-US" altLang="en-US" b="1" u="sng" smtClean="0"/>
              <a:t>deceleration</a:t>
            </a:r>
            <a:r>
              <a:rPr lang="en-US" altLang="en-US" smtClean="0"/>
              <a:t> phase of </a:t>
            </a:r>
            <a:r>
              <a:rPr lang="en-US" altLang="en-US" b="1" u="sng" smtClean="0"/>
              <a:t>landing</a:t>
            </a:r>
            <a:r>
              <a:rPr lang="en-US" altLang="en-US" smtClean="0"/>
              <a:t> and </a:t>
            </a:r>
            <a:r>
              <a:rPr lang="en-US" altLang="en-US" b="1" smtClean="0"/>
              <a:t>cuttin</a:t>
            </a:r>
            <a:r>
              <a:rPr lang="en-US" altLang="en-US" smtClean="0"/>
              <a:t>g maneuvers may decrease the reliance on knee extensors and passive restraints to eccentrically deceleration of the body’s center of mass. </a:t>
            </a:r>
            <a:r>
              <a:rPr lang="en-US" altLang="en-US" sz="2000"/>
              <a:t>Powers</a:t>
            </a:r>
            <a:r>
              <a:rPr lang="en-US" altLang="en-US" smtClean="0"/>
              <a:t> </a:t>
            </a:r>
            <a:r>
              <a:rPr lang="en-US" altLang="en-US" sz="2000"/>
              <a:t>et al </a:t>
            </a:r>
            <a:r>
              <a:rPr lang="en-US" altLang="en-US" sz="2000" b="1" u="sng"/>
              <a:t>2006, 2010</a:t>
            </a:r>
            <a:r>
              <a:rPr lang="en-US" altLang="en-US" smtClean="0"/>
              <a:t>, </a:t>
            </a:r>
            <a:r>
              <a:rPr lang="en-US" altLang="en-US" sz="2000"/>
              <a:t>Sasaki et al 2019</a:t>
            </a:r>
            <a:r>
              <a:rPr lang="en-US" altLang="en-US" smtClean="0"/>
              <a:t>  </a:t>
            </a:r>
          </a:p>
        </p:txBody>
      </p:sp>
    </p:spTree>
    <p:extLst>
      <p:ext uri="{BB962C8B-B14F-4D97-AF65-F5344CB8AC3E}">
        <p14:creationId xmlns:p14="http://schemas.microsoft.com/office/powerpoint/2010/main" val="16198249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smtClean="0"/>
              <a:t>Rehabilitation</a:t>
            </a:r>
          </a:p>
        </p:txBody>
      </p:sp>
      <p:sp>
        <p:nvSpPr>
          <p:cNvPr id="81923" name="Content Placeholder 2"/>
          <p:cNvSpPr>
            <a:spLocks noGrp="1"/>
          </p:cNvSpPr>
          <p:nvPr>
            <p:ph idx="1"/>
          </p:nvPr>
        </p:nvSpPr>
        <p:spPr/>
        <p:txBody>
          <a:bodyPr/>
          <a:lstStyle/>
          <a:p>
            <a:r>
              <a:rPr lang="en-US" altLang="en-US" smtClean="0"/>
              <a:t>Atkins L et al Physical Therapy and Rehabilitation Journal 2021</a:t>
            </a:r>
          </a:p>
          <a:p>
            <a:endParaRPr lang="en-US" altLang="en-US" smtClean="0"/>
          </a:p>
          <a:p>
            <a:r>
              <a:rPr lang="en-US" altLang="en-US" smtClean="0"/>
              <a:t>Increased Sagittal plane movement training of the hip and knee with increased utilization of Gluteus Maximus. </a:t>
            </a:r>
          </a:p>
          <a:p>
            <a:endParaRPr lang="en-US" altLang="en-US" smtClean="0"/>
          </a:p>
          <a:p>
            <a:r>
              <a:rPr lang="en-US" altLang="en-US" smtClean="0"/>
              <a:t>The participants were instructed to increase forward torso lean and sit back into the hips(like sitting into a chair). This increased the hip extensor moment. Increased hip extensor moment decreases knee extensor moment. </a:t>
            </a:r>
          </a:p>
        </p:txBody>
      </p:sp>
    </p:spTree>
    <p:extLst>
      <p:ext uri="{BB962C8B-B14F-4D97-AF65-F5344CB8AC3E}">
        <p14:creationId xmlns:p14="http://schemas.microsoft.com/office/powerpoint/2010/main" val="393204245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smtClean="0"/>
              <a:t>Rehabilitation</a:t>
            </a:r>
          </a:p>
        </p:txBody>
      </p:sp>
      <p:sp>
        <p:nvSpPr>
          <p:cNvPr id="82947" name="Content Placeholder 2"/>
          <p:cNvSpPr>
            <a:spLocks noGrp="1"/>
          </p:cNvSpPr>
          <p:nvPr>
            <p:ph idx="1"/>
          </p:nvPr>
        </p:nvSpPr>
        <p:spPr/>
        <p:txBody>
          <a:bodyPr/>
          <a:lstStyle/>
          <a:p>
            <a:r>
              <a:rPr lang="en-US" altLang="en-US" smtClean="0"/>
              <a:t>Atkins L et al Physical Therapy and Rehabilitation Journal 2021 cont</a:t>
            </a:r>
          </a:p>
          <a:p>
            <a:endParaRPr lang="en-US" altLang="en-US" smtClean="0"/>
          </a:p>
          <a:p>
            <a:r>
              <a:rPr lang="en-US" altLang="en-US" smtClean="0"/>
              <a:t>Increased training in the Sagittal plane decreases transverse plane movement. </a:t>
            </a:r>
          </a:p>
          <a:p>
            <a:endParaRPr lang="en-US" altLang="en-US" smtClean="0"/>
          </a:p>
          <a:p>
            <a:r>
              <a:rPr lang="en-US" altLang="en-US" smtClean="0"/>
              <a:t>Increased hip extensor moment training decreased pain in the patellofemoral group. 10 out of 17 participants in the pain group had complete resolution of their pain. Overall 79% reported decreased pain from movement training</a:t>
            </a:r>
          </a:p>
          <a:p>
            <a:endParaRPr lang="en-US" altLang="en-US" smtClean="0"/>
          </a:p>
        </p:txBody>
      </p:sp>
    </p:spTree>
    <p:extLst>
      <p:ext uri="{BB962C8B-B14F-4D97-AF65-F5344CB8AC3E}">
        <p14:creationId xmlns:p14="http://schemas.microsoft.com/office/powerpoint/2010/main" val="3068144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3183</TotalTime>
  <Words>5333</Words>
  <Application>Microsoft Office PowerPoint</Application>
  <PresentationFormat>Widescreen</PresentationFormat>
  <Paragraphs>590</Paragraphs>
  <Slides>106</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106</vt:i4>
      </vt:variant>
    </vt:vector>
  </HeadingPairs>
  <TitlesOfParts>
    <vt:vector size="115" baseType="lpstr">
      <vt:lpstr>Arial</vt:lpstr>
      <vt:lpstr>Calibri</vt:lpstr>
      <vt:lpstr>Calibri Light</vt:lpstr>
      <vt:lpstr>Century Schoolbook</vt:lpstr>
      <vt:lpstr>Noto Sans Symbols</vt:lpstr>
      <vt:lpstr>Rambla</vt:lpstr>
      <vt:lpstr>Tahoma</vt:lpstr>
      <vt:lpstr>Wingdings 2</vt:lpstr>
      <vt:lpstr>Office Theme</vt:lpstr>
      <vt:lpstr>Ohio State Chiropractic Association Break Out Session Lower Extremity</vt:lpstr>
      <vt:lpstr>Goals</vt:lpstr>
      <vt:lpstr>Mechanism of injury</vt:lpstr>
      <vt:lpstr>Hip Injuries</vt:lpstr>
      <vt:lpstr>Hip Injuries</vt:lpstr>
      <vt:lpstr>Femoral Acetabular Impingement Syndrome</vt:lpstr>
      <vt:lpstr>Diagnosis of FAI</vt:lpstr>
      <vt:lpstr>Diagnosis of FAI</vt:lpstr>
      <vt:lpstr>Diagnosis of FAI</vt:lpstr>
      <vt:lpstr>Diagnosis of FAI</vt:lpstr>
      <vt:lpstr>Diagnosis of FAI</vt:lpstr>
      <vt:lpstr>Diagnosis of FAI</vt:lpstr>
      <vt:lpstr>FAI Images</vt:lpstr>
      <vt:lpstr>FAI Images</vt:lpstr>
      <vt:lpstr>FAI Images US</vt:lpstr>
      <vt:lpstr>Hip Range  of Motion</vt:lpstr>
      <vt:lpstr>Hip Range  of Motion</vt:lpstr>
      <vt:lpstr>Hip Range  of Motion</vt:lpstr>
      <vt:lpstr>FAI</vt:lpstr>
      <vt:lpstr>FAI</vt:lpstr>
      <vt:lpstr>PowerPoint Presentation</vt:lpstr>
      <vt:lpstr>PowerPoint Presentation</vt:lpstr>
      <vt:lpstr>FAI</vt:lpstr>
      <vt:lpstr>Causes of  FAI</vt:lpstr>
      <vt:lpstr>Causes of  FAI</vt:lpstr>
      <vt:lpstr>Rotation of the pelvis is going to change acetabular version one side to another. </vt:lpstr>
      <vt:lpstr>Causes of FAI</vt:lpstr>
      <vt:lpstr>Causes of FAI</vt:lpstr>
      <vt:lpstr>Causes of FAI</vt:lpstr>
      <vt:lpstr>Causes of FAI</vt:lpstr>
      <vt:lpstr>Causes of FAI</vt:lpstr>
      <vt:lpstr>PowerPoint Presentation</vt:lpstr>
      <vt:lpstr>FAI and Gait</vt:lpstr>
      <vt:lpstr>FAI and Gait</vt:lpstr>
      <vt:lpstr>Bursa of the Hip</vt:lpstr>
      <vt:lpstr>“Trochanteric Bursitis”</vt:lpstr>
      <vt:lpstr>Patellofemoral Pain</vt:lpstr>
      <vt:lpstr>Patellofemoral Pain Syndrome</vt:lpstr>
      <vt:lpstr>Patellofemoral Pain</vt:lpstr>
      <vt:lpstr>Patellofemoral Pain</vt:lpstr>
      <vt:lpstr>Patellofemoral Pain</vt:lpstr>
      <vt:lpstr>Patellofemoral Pain</vt:lpstr>
      <vt:lpstr>Patellofemoral Pain</vt:lpstr>
      <vt:lpstr>Patellofemoral Pain</vt:lpstr>
      <vt:lpstr>PFPS</vt:lpstr>
      <vt:lpstr>PFPS</vt:lpstr>
      <vt:lpstr>PFPS</vt:lpstr>
      <vt:lpstr>Knee pain</vt:lpstr>
      <vt:lpstr>PFPS</vt:lpstr>
      <vt:lpstr>PFPS</vt:lpstr>
      <vt:lpstr>PFPS</vt:lpstr>
      <vt:lpstr>PFPS</vt:lpstr>
      <vt:lpstr>Patellofemoral pain</vt:lpstr>
      <vt:lpstr>Patellofemoral pain</vt:lpstr>
      <vt:lpstr>PowerPoint Presentation</vt:lpstr>
      <vt:lpstr>Patellofemoral pain</vt:lpstr>
      <vt:lpstr>PFP and Increased Glut Max Activation</vt:lpstr>
      <vt:lpstr>Hip Extensor Moment and PFJ stress</vt:lpstr>
      <vt:lpstr>Hip Adduction With Running</vt:lpstr>
      <vt:lpstr>ACL</vt:lpstr>
      <vt:lpstr>ACL</vt:lpstr>
      <vt:lpstr>ACL</vt:lpstr>
      <vt:lpstr>PowerPoint Presentation</vt:lpstr>
      <vt:lpstr>ACL Injuries</vt:lpstr>
      <vt:lpstr>ACL Injuries</vt:lpstr>
      <vt:lpstr>ACL Injuries</vt:lpstr>
      <vt:lpstr>ACL </vt:lpstr>
      <vt:lpstr>ACL</vt:lpstr>
      <vt:lpstr>ACL</vt:lpstr>
      <vt:lpstr>ACL</vt:lpstr>
      <vt:lpstr>ACL</vt:lpstr>
      <vt:lpstr>PowerPoint Presentation</vt:lpstr>
      <vt:lpstr>ACL</vt:lpstr>
      <vt:lpstr>ACL</vt:lpstr>
      <vt:lpstr>Ankle Injuries</vt:lpstr>
      <vt:lpstr>   Lateral Ankle injuries</vt:lpstr>
      <vt:lpstr>Lateral ankle injuries</vt:lpstr>
      <vt:lpstr>Micro Instability Lateral Ankle Injury</vt:lpstr>
      <vt:lpstr>PowerPoint Presentation</vt:lpstr>
      <vt:lpstr>Micro Instability Lateral Ankle Injury</vt:lpstr>
      <vt:lpstr> Ankle Sprains </vt:lpstr>
      <vt:lpstr>PowerPoint Presentation</vt:lpstr>
      <vt:lpstr>PowerPoint Presentation</vt:lpstr>
      <vt:lpstr>Evaluation of the lateral ankle</vt:lpstr>
      <vt:lpstr>PowerPoint Presentation</vt:lpstr>
      <vt:lpstr>High Ankle Sprains </vt:lpstr>
      <vt:lpstr>PowerPoint Presentation</vt:lpstr>
      <vt:lpstr>High Ankle Sprains</vt:lpstr>
      <vt:lpstr>PowerPoint Presentation</vt:lpstr>
      <vt:lpstr>Treatment</vt:lpstr>
      <vt:lpstr>Treatment</vt:lpstr>
      <vt:lpstr>Rehabilitation</vt:lpstr>
      <vt:lpstr>Rehabilitation</vt:lpstr>
      <vt:lpstr>Rehabilitation</vt:lpstr>
      <vt:lpstr>Rehabilitation</vt:lpstr>
      <vt:lpstr>Rehabilitation</vt:lpstr>
      <vt:lpstr>Rehabilitation</vt:lpstr>
      <vt:lpstr>Rehabilitation</vt:lpstr>
      <vt:lpstr>Rehabilitation</vt:lpstr>
      <vt:lpstr>Cortico Motor Excitability</vt:lpstr>
      <vt:lpstr>Hip Rehabilitation</vt:lpstr>
      <vt:lpstr>Hip Rehabilitation</vt:lpstr>
      <vt:lpstr>CME</vt:lpstr>
      <vt:lpstr>CME</vt:lpstr>
      <vt:lpstr>Rehabilitation of High Ankle Sprains</vt:lpstr>
      <vt:lpstr>Rehab for high ankle sprains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Ohio State Chiropractic Association Break Out Session Lower Extremity</dc:title>
  <dc:creator>BMurray</dc:creator>
  <cp:lastModifiedBy>BMurray</cp:lastModifiedBy>
  <cp:revision>26</cp:revision>
  <dcterms:created xsi:type="dcterms:W3CDTF">2023-09-03T23:32:36Z</dcterms:created>
  <dcterms:modified xsi:type="dcterms:W3CDTF">2023-09-06T22:34:59Z</dcterms:modified>
</cp:coreProperties>
</file>